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8" r:id="rId10"/>
    <p:sldId id="265" r:id="rId11"/>
    <p:sldId id="266" r:id="rId12"/>
    <p:sldId id="267" r:id="rId13"/>
    <p:sldId id="268" r:id="rId14"/>
    <p:sldId id="279" r:id="rId15"/>
    <p:sldId id="269" r:id="rId16"/>
    <p:sldId id="270" r:id="rId17"/>
    <p:sldId id="280" r:id="rId18"/>
    <p:sldId id="281" r:id="rId19"/>
    <p:sldId id="271" r:id="rId20"/>
    <p:sldId id="282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1A004-DD66-464F-85B7-D126806598CB}" type="doc">
      <dgm:prSet loTypeId="urn:microsoft.com/office/officeart/2005/8/layout/radial4" loCatId="relationship" qsTypeId="urn:microsoft.com/office/officeart/2005/8/quickstyle/3d7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E7DF470-D4F3-477F-906D-BFAF7DC5EE92}">
      <dgm:prSet phldrT="[Текст]"/>
      <dgm:spPr/>
      <dgm:t>
        <a:bodyPr/>
        <a:lstStyle/>
        <a:p>
          <a:r>
            <a:rPr lang="ru-RU" dirty="0" smtClean="0"/>
            <a:t>Ребенок</a:t>
          </a:r>
          <a:endParaRPr lang="ru-RU" dirty="0"/>
        </a:p>
      </dgm:t>
    </dgm:pt>
    <dgm:pt modelId="{9D780B58-0AE6-4E43-9646-C6E57D1FA584}" type="parTrans" cxnId="{70805126-CE20-4B39-B85F-5317724D09A4}">
      <dgm:prSet/>
      <dgm:spPr/>
      <dgm:t>
        <a:bodyPr/>
        <a:lstStyle/>
        <a:p>
          <a:endParaRPr lang="ru-RU"/>
        </a:p>
      </dgm:t>
    </dgm:pt>
    <dgm:pt modelId="{B00CB977-8192-49E9-9654-CDA653C8BFEB}" type="sibTrans" cxnId="{70805126-CE20-4B39-B85F-5317724D09A4}">
      <dgm:prSet/>
      <dgm:spPr/>
      <dgm:t>
        <a:bodyPr/>
        <a:lstStyle/>
        <a:p>
          <a:endParaRPr lang="ru-RU"/>
        </a:p>
      </dgm:t>
    </dgm:pt>
    <dgm:pt modelId="{C6A4E6FD-8590-414E-B22D-35CE5E40F719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C18F0FAB-2B15-45B5-AF35-1C1F222E7A70}" type="parTrans" cxnId="{90EA66DE-D9C9-4ACF-BAFE-72D68C4B5369}">
      <dgm:prSet/>
      <dgm:spPr/>
      <dgm:t>
        <a:bodyPr/>
        <a:lstStyle/>
        <a:p>
          <a:endParaRPr lang="ru-RU"/>
        </a:p>
      </dgm:t>
    </dgm:pt>
    <dgm:pt modelId="{31184C45-942A-48AD-839E-A8A8C46F9033}" type="sibTrans" cxnId="{90EA66DE-D9C9-4ACF-BAFE-72D68C4B5369}">
      <dgm:prSet/>
      <dgm:spPr/>
      <dgm:t>
        <a:bodyPr/>
        <a:lstStyle/>
        <a:p>
          <a:endParaRPr lang="ru-RU"/>
        </a:p>
      </dgm:t>
    </dgm:pt>
    <dgm:pt modelId="{6F28695C-09D4-48FB-9D3F-C742BEC72273}">
      <dgm:prSet phldrT="[Текст]"/>
      <dgm:spPr/>
      <dgm:t>
        <a:bodyPr/>
        <a:lstStyle/>
        <a:p>
          <a:r>
            <a:rPr lang="ru-RU" dirty="0" smtClean="0"/>
            <a:t>Педагоги </a:t>
          </a:r>
          <a:endParaRPr lang="ru-RU" dirty="0"/>
        </a:p>
      </dgm:t>
    </dgm:pt>
    <dgm:pt modelId="{2B7BE7B9-08A1-4243-932C-09F1B39810E4}" type="parTrans" cxnId="{40E80A5E-0693-49DD-B96A-14ED29DA29CF}">
      <dgm:prSet/>
      <dgm:spPr/>
      <dgm:t>
        <a:bodyPr/>
        <a:lstStyle/>
        <a:p>
          <a:endParaRPr lang="ru-RU"/>
        </a:p>
      </dgm:t>
    </dgm:pt>
    <dgm:pt modelId="{01D79949-6AB4-47EA-B625-7581CB35ED44}" type="sibTrans" cxnId="{40E80A5E-0693-49DD-B96A-14ED29DA29CF}">
      <dgm:prSet/>
      <dgm:spPr/>
      <dgm:t>
        <a:bodyPr/>
        <a:lstStyle/>
        <a:p>
          <a:endParaRPr lang="ru-RU"/>
        </a:p>
      </dgm:t>
    </dgm:pt>
    <dgm:pt modelId="{2C178F37-99F8-4800-80C6-7BEFAD329EFB}">
      <dgm:prSet phldrT="[Текст]"/>
      <dgm:spPr/>
      <dgm:t>
        <a:bodyPr/>
        <a:lstStyle/>
        <a:p>
          <a:r>
            <a:rPr lang="ru-RU" dirty="0" smtClean="0"/>
            <a:t>Дети группы «Пчелки»</a:t>
          </a:r>
          <a:endParaRPr lang="ru-RU" dirty="0"/>
        </a:p>
      </dgm:t>
    </dgm:pt>
    <dgm:pt modelId="{12014378-1F55-4758-B27D-E307C68A33C0}" type="parTrans" cxnId="{570A2D0A-F5B3-416F-BA48-5DBF47BC87E3}">
      <dgm:prSet/>
      <dgm:spPr/>
      <dgm:t>
        <a:bodyPr/>
        <a:lstStyle/>
        <a:p>
          <a:endParaRPr lang="ru-RU"/>
        </a:p>
      </dgm:t>
    </dgm:pt>
    <dgm:pt modelId="{E5EFE01B-1360-4D23-B248-E5F1823B6D09}" type="sibTrans" cxnId="{570A2D0A-F5B3-416F-BA48-5DBF47BC87E3}">
      <dgm:prSet/>
      <dgm:spPr/>
      <dgm:t>
        <a:bodyPr/>
        <a:lstStyle/>
        <a:p>
          <a:endParaRPr lang="ru-RU"/>
        </a:p>
      </dgm:t>
    </dgm:pt>
    <dgm:pt modelId="{6C944134-D2F7-4D49-83A4-62D518627F7A}" type="pres">
      <dgm:prSet presAssocID="{E671A004-DD66-464F-85B7-D126806598C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E1A7C5-4796-4866-B6B8-6F0ECECB837E}" type="pres">
      <dgm:prSet presAssocID="{2E7DF470-D4F3-477F-906D-BFAF7DC5EE92}" presName="centerShape" presStyleLbl="node0" presStyleIdx="0" presStyleCnt="1"/>
      <dgm:spPr/>
      <dgm:t>
        <a:bodyPr/>
        <a:lstStyle/>
        <a:p>
          <a:endParaRPr lang="ru-RU"/>
        </a:p>
      </dgm:t>
    </dgm:pt>
    <dgm:pt modelId="{0284EA4F-1D85-44FE-B8A2-AADCC2DEF942}" type="pres">
      <dgm:prSet presAssocID="{C18F0FAB-2B15-45B5-AF35-1C1F222E7A7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C013B57-F739-42D0-8D48-650BD43CFFB1}" type="pres">
      <dgm:prSet presAssocID="{C6A4E6FD-8590-414E-B22D-35CE5E40F7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16C82-EBD0-4CE1-8DFB-14D550FAA2C7}" type="pres">
      <dgm:prSet presAssocID="{2B7BE7B9-08A1-4243-932C-09F1B39810E4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8FD9D46-B76D-43BB-BC58-AE60386ECFB1}" type="pres">
      <dgm:prSet presAssocID="{6F28695C-09D4-48FB-9D3F-C742BEC722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4A718-80D0-486A-A72C-607A685DB9E5}" type="pres">
      <dgm:prSet presAssocID="{12014378-1F55-4758-B27D-E307C68A33C0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1ADF5489-54FA-4550-936E-0B7807D45CE8}" type="pres">
      <dgm:prSet presAssocID="{2C178F37-99F8-4800-80C6-7BEFAD329E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BE2CCF-D082-42A2-9371-FE1C5EDB61C8}" type="presOf" srcId="{C6A4E6FD-8590-414E-B22D-35CE5E40F719}" destId="{2C013B57-F739-42D0-8D48-650BD43CFFB1}" srcOrd="0" destOrd="0" presId="urn:microsoft.com/office/officeart/2005/8/layout/radial4"/>
    <dgm:cxn modelId="{70805126-CE20-4B39-B85F-5317724D09A4}" srcId="{E671A004-DD66-464F-85B7-D126806598CB}" destId="{2E7DF470-D4F3-477F-906D-BFAF7DC5EE92}" srcOrd="0" destOrd="0" parTransId="{9D780B58-0AE6-4E43-9646-C6E57D1FA584}" sibTransId="{B00CB977-8192-49E9-9654-CDA653C8BFEB}"/>
    <dgm:cxn modelId="{E4AB106F-37E3-4565-A6A4-976970A5D865}" type="presOf" srcId="{C18F0FAB-2B15-45B5-AF35-1C1F222E7A70}" destId="{0284EA4F-1D85-44FE-B8A2-AADCC2DEF942}" srcOrd="0" destOrd="0" presId="urn:microsoft.com/office/officeart/2005/8/layout/radial4"/>
    <dgm:cxn modelId="{90EA66DE-D9C9-4ACF-BAFE-72D68C4B5369}" srcId="{2E7DF470-D4F3-477F-906D-BFAF7DC5EE92}" destId="{C6A4E6FD-8590-414E-B22D-35CE5E40F719}" srcOrd="0" destOrd="0" parTransId="{C18F0FAB-2B15-45B5-AF35-1C1F222E7A70}" sibTransId="{31184C45-942A-48AD-839E-A8A8C46F9033}"/>
    <dgm:cxn modelId="{40E80A5E-0693-49DD-B96A-14ED29DA29CF}" srcId="{2E7DF470-D4F3-477F-906D-BFAF7DC5EE92}" destId="{6F28695C-09D4-48FB-9D3F-C742BEC72273}" srcOrd="1" destOrd="0" parTransId="{2B7BE7B9-08A1-4243-932C-09F1B39810E4}" sibTransId="{01D79949-6AB4-47EA-B625-7581CB35ED44}"/>
    <dgm:cxn modelId="{BBCA347C-3C3E-4478-A6E4-8DA367FBD501}" type="presOf" srcId="{6F28695C-09D4-48FB-9D3F-C742BEC72273}" destId="{28FD9D46-B76D-43BB-BC58-AE60386ECFB1}" srcOrd="0" destOrd="0" presId="urn:microsoft.com/office/officeart/2005/8/layout/radial4"/>
    <dgm:cxn modelId="{46D38DC0-3238-4B7B-A719-D7440C65DCFD}" type="presOf" srcId="{E671A004-DD66-464F-85B7-D126806598CB}" destId="{6C944134-D2F7-4D49-83A4-62D518627F7A}" srcOrd="0" destOrd="0" presId="urn:microsoft.com/office/officeart/2005/8/layout/radial4"/>
    <dgm:cxn modelId="{CE5CB1EE-3AF0-4213-A2A6-DF5110D19EEA}" type="presOf" srcId="{12014378-1F55-4758-B27D-E307C68A33C0}" destId="{E2F4A718-80D0-486A-A72C-607A685DB9E5}" srcOrd="0" destOrd="0" presId="urn:microsoft.com/office/officeart/2005/8/layout/radial4"/>
    <dgm:cxn modelId="{A4CA2456-A7F7-4CF2-8EAF-5A46D7DD393B}" type="presOf" srcId="{2E7DF470-D4F3-477F-906D-BFAF7DC5EE92}" destId="{C8E1A7C5-4796-4866-B6B8-6F0ECECB837E}" srcOrd="0" destOrd="0" presId="urn:microsoft.com/office/officeart/2005/8/layout/radial4"/>
    <dgm:cxn modelId="{20119379-6ABD-455D-A527-3BC95CE40171}" type="presOf" srcId="{2B7BE7B9-08A1-4243-932C-09F1B39810E4}" destId="{5E916C82-EBD0-4CE1-8DFB-14D550FAA2C7}" srcOrd="0" destOrd="0" presId="urn:microsoft.com/office/officeart/2005/8/layout/radial4"/>
    <dgm:cxn modelId="{31486700-37B1-4F75-8F7C-BA9BB2889FAF}" type="presOf" srcId="{2C178F37-99F8-4800-80C6-7BEFAD329EFB}" destId="{1ADF5489-54FA-4550-936E-0B7807D45CE8}" srcOrd="0" destOrd="0" presId="urn:microsoft.com/office/officeart/2005/8/layout/radial4"/>
    <dgm:cxn modelId="{570A2D0A-F5B3-416F-BA48-5DBF47BC87E3}" srcId="{2E7DF470-D4F3-477F-906D-BFAF7DC5EE92}" destId="{2C178F37-99F8-4800-80C6-7BEFAD329EFB}" srcOrd="2" destOrd="0" parTransId="{12014378-1F55-4758-B27D-E307C68A33C0}" sibTransId="{E5EFE01B-1360-4D23-B248-E5F1823B6D09}"/>
    <dgm:cxn modelId="{BD644732-FEB6-41A7-84D3-DE8D65A8C0DB}" type="presParOf" srcId="{6C944134-D2F7-4D49-83A4-62D518627F7A}" destId="{C8E1A7C5-4796-4866-B6B8-6F0ECECB837E}" srcOrd="0" destOrd="0" presId="urn:microsoft.com/office/officeart/2005/8/layout/radial4"/>
    <dgm:cxn modelId="{3F536E69-FE52-406C-9B51-16060A591513}" type="presParOf" srcId="{6C944134-D2F7-4D49-83A4-62D518627F7A}" destId="{0284EA4F-1D85-44FE-B8A2-AADCC2DEF942}" srcOrd="1" destOrd="0" presId="urn:microsoft.com/office/officeart/2005/8/layout/radial4"/>
    <dgm:cxn modelId="{64CF5AE3-672B-401D-BB22-60FFB1108197}" type="presParOf" srcId="{6C944134-D2F7-4D49-83A4-62D518627F7A}" destId="{2C013B57-F739-42D0-8D48-650BD43CFFB1}" srcOrd="2" destOrd="0" presId="urn:microsoft.com/office/officeart/2005/8/layout/radial4"/>
    <dgm:cxn modelId="{4192AF30-0C97-4918-BDB6-BDF4C478A147}" type="presParOf" srcId="{6C944134-D2F7-4D49-83A4-62D518627F7A}" destId="{5E916C82-EBD0-4CE1-8DFB-14D550FAA2C7}" srcOrd="3" destOrd="0" presId="urn:microsoft.com/office/officeart/2005/8/layout/radial4"/>
    <dgm:cxn modelId="{87C99AE7-3CD2-4CE1-8C32-60A8942CC9AA}" type="presParOf" srcId="{6C944134-D2F7-4D49-83A4-62D518627F7A}" destId="{28FD9D46-B76D-43BB-BC58-AE60386ECFB1}" srcOrd="4" destOrd="0" presId="urn:microsoft.com/office/officeart/2005/8/layout/radial4"/>
    <dgm:cxn modelId="{5CCF4330-5FF7-4480-B513-AA9DCAC27A94}" type="presParOf" srcId="{6C944134-D2F7-4D49-83A4-62D518627F7A}" destId="{E2F4A718-80D0-486A-A72C-607A685DB9E5}" srcOrd="5" destOrd="0" presId="urn:microsoft.com/office/officeart/2005/8/layout/radial4"/>
    <dgm:cxn modelId="{4C162380-54EC-4E67-9B4D-2F2741CA74A0}" type="presParOf" srcId="{6C944134-D2F7-4D49-83A4-62D518627F7A}" destId="{1ADF5489-54FA-4550-936E-0B7807D45CE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1A7C5-4796-4866-B6B8-6F0ECECB837E}">
      <dsp:nvSpPr>
        <dsp:cNvPr id="0" name=""/>
        <dsp:cNvSpPr/>
      </dsp:nvSpPr>
      <dsp:spPr>
        <a:xfrm>
          <a:off x="3125485" y="3505601"/>
          <a:ext cx="2588228" cy="2588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Ребенок</a:t>
          </a:r>
          <a:endParaRPr lang="ru-RU" sz="3900" kern="1200" dirty="0"/>
        </a:p>
      </dsp:txBody>
      <dsp:txXfrm>
        <a:off x="3504522" y="3884638"/>
        <a:ext cx="1830154" cy="1830154"/>
      </dsp:txXfrm>
    </dsp:sp>
    <dsp:sp modelId="{0284EA4F-1D85-44FE-B8A2-AADCC2DEF942}">
      <dsp:nvSpPr>
        <dsp:cNvPr id="0" name=""/>
        <dsp:cNvSpPr/>
      </dsp:nvSpPr>
      <dsp:spPr>
        <a:xfrm rot="12900000">
          <a:off x="1080011" y="2926193"/>
          <a:ext cx="2381309" cy="73764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013B57-F739-42D0-8D48-650BD43CFFB1}">
      <dsp:nvSpPr>
        <dsp:cNvPr id="0" name=""/>
        <dsp:cNvSpPr/>
      </dsp:nvSpPr>
      <dsp:spPr>
        <a:xfrm>
          <a:off x="65930" y="1628557"/>
          <a:ext cx="2458816" cy="19670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Родители</a:t>
          </a:r>
          <a:endParaRPr lang="ru-RU" sz="4000" kern="1200" dirty="0"/>
        </a:p>
      </dsp:txBody>
      <dsp:txXfrm>
        <a:off x="123543" y="1686170"/>
        <a:ext cx="2343590" cy="1851827"/>
      </dsp:txXfrm>
    </dsp:sp>
    <dsp:sp modelId="{5E916C82-EBD0-4CE1-8DFB-14D550FAA2C7}">
      <dsp:nvSpPr>
        <dsp:cNvPr id="0" name=""/>
        <dsp:cNvSpPr/>
      </dsp:nvSpPr>
      <dsp:spPr>
        <a:xfrm rot="16200000">
          <a:off x="3228945" y="1807529"/>
          <a:ext cx="2381309" cy="73764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FD9D46-B76D-43BB-BC58-AE60386ECFB1}">
      <dsp:nvSpPr>
        <dsp:cNvPr id="0" name=""/>
        <dsp:cNvSpPr/>
      </dsp:nvSpPr>
      <dsp:spPr>
        <a:xfrm>
          <a:off x="3190191" y="2170"/>
          <a:ext cx="2458816" cy="19670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Педагоги </a:t>
          </a:r>
          <a:endParaRPr lang="ru-RU" sz="4000" kern="1200" dirty="0"/>
        </a:p>
      </dsp:txBody>
      <dsp:txXfrm>
        <a:off x="3247804" y="59783"/>
        <a:ext cx="2343590" cy="1851827"/>
      </dsp:txXfrm>
    </dsp:sp>
    <dsp:sp modelId="{E2F4A718-80D0-486A-A72C-607A685DB9E5}">
      <dsp:nvSpPr>
        <dsp:cNvPr id="0" name=""/>
        <dsp:cNvSpPr/>
      </dsp:nvSpPr>
      <dsp:spPr>
        <a:xfrm rot="19500000">
          <a:off x="5377878" y="2926193"/>
          <a:ext cx="2381309" cy="73764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DF5489-54FA-4550-936E-0B7807D45CE8}">
      <dsp:nvSpPr>
        <dsp:cNvPr id="0" name=""/>
        <dsp:cNvSpPr/>
      </dsp:nvSpPr>
      <dsp:spPr>
        <a:xfrm>
          <a:off x="6314452" y="1628557"/>
          <a:ext cx="2458816" cy="19670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Дети группы «Пчелки»</a:t>
          </a:r>
          <a:endParaRPr lang="ru-RU" sz="4000" kern="1200" dirty="0"/>
        </a:p>
      </dsp:txBody>
      <dsp:txXfrm>
        <a:off x="6372065" y="1686170"/>
        <a:ext cx="2343590" cy="1851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AEA9B-3F31-4BD0-94BE-386C5C27DA40}" type="datetimeFigureOut">
              <a:rPr lang="ru-RU" smtClean="0"/>
              <a:pPr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BE87C-3F94-4DAB-B964-CCA10986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\Music\&#1089;&#1087;&#1086;&#1082;&#1086;&#1081;&#1085;&#1072;&#1103;\Paul-Mauriat-Pol_-Moria-Love-story(muzbaron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gif"/><Relationship Id="rId7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0.gif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gif"/><Relationship Id="rId7" Type="http://schemas.openxmlformats.org/officeDocument/2006/relationships/image" Target="../media/image3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8.gif"/><Relationship Id="rId4" Type="http://schemas.openxmlformats.org/officeDocument/2006/relationships/image" Target="../media/image10.gif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7.gif"/><Relationship Id="rId7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8.gif"/><Relationship Id="rId4" Type="http://schemas.openxmlformats.org/officeDocument/2006/relationships/image" Target="../media/image10.gif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0.gif"/><Relationship Id="rId7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72177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804" y="-3229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" y="2132856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000" dirty="0" smtClean="0">
                <a:solidFill>
                  <a:srgbClr val="250698"/>
                </a:solidFill>
                <a:latin typeface="Bookman Old Style" pitchFamily="18" charset="0"/>
              </a:rPr>
              <a:t> Презентация проекта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4000" dirty="0" smtClean="0">
                <a:solidFill>
                  <a:srgbClr val="250698"/>
                </a:solidFill>
                <a:latin typeface="Bookman Old Style" pitchFamily="18" charset="0"/>
              </a:rPr>
              <a:t>«Чудо-огород»</a:t>
            </a:r>
            <a:endParaRPr lang="ru-RU" sz="4000" dirty="0">
              <a:solidFill>
                <a:srgbClr val="250698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0" y="37338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</a:rPr>
              <a:t>Презентацию подготовила</a:t>
            </a:r>
          </a:p>
          <a:p>
            <a:pPr algn="ctr"/>
            <a:r>
              <a:rPr lang="ru-RU" i="1" dirty="0" smtClean="0">
                <a:latin typeface="Times New Roman" pitchFamily="18" charset="0"/>
              </a:rPr>
              <a:t>Воспитатель </a:t>
            </a:r>
          </a:p>
          <a:p>
            <a:pPr algn="ctr"/>
            <a:r>
              <a:rPr lang="ru-RU" i="1" dirty="0" smtClean="0">
                <a:latin typeface="Times New Roman" pitchFamily="18" charset="0"/>
              </a:rPr>
              <a:t>Пьянкова Наталья Владимировна</a:t>
            </a:r>
          </a:p>
        </p:txBody>
      </p:sp>
      <p:pic>
        <p:nvPicPr>
          <p:cNvPr id="7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15200" y="2514600"/>
            <a:ext cx="876300" cy="811213"/>
          </a:xfrm>
          <a:prstGeom prst="rect">
            <a:avLst/>
          </a:prstGeom>
          <a:noFill/>
        </p:spPr>
      </p:pic>
      <p:pic>
        <p:nvPicPr>
          <p:cNvPr id="8" name="Paul-Mauriat-Pol_-Moria-Love-story(muzbar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screen"/>
          <a:stretch>
            <a:fillRect/>
          </a:stretch>
        </p:blipFill>
        <p:spPr>
          <a:xfrm>
            <a:off x="8460432" y="54452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810000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054">
            <a:off x="494231" y="1095712"/>
            <a:ext cx="3856834" cy="26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944">
            <a:off x="4872883" y="1528132"/>
            <a:ext cx="3562156" cy="25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55" y="4047653"/>
            <a:ext cx="2923781" cy="182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810000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8610">
            <a:off x="627726" y="983128"/>
            <a:ext cx="360362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339">
            <a:off x="4429491" y="2488576"/>
            <a:ext cx="4150461" cy="353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12576" y="-459432"/>
            <a:ext cx="9756576" cy="731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252536" y="4029075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6805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148">
            <a:off x="5372092" y="2852936"/>
            <a:ext cx="32323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38200" y="533401"/>
            <a:ext cx="6172200" cy="9143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</a:t>
            </a:r>
            <a:r>
              <a:rPr lang="ru-RU" dirty="0" smtClean="0">
                <a:solidFill>
                  <a:srgbClr val="002060"/>
                </a:solidFill>
              </a:rPr>
              <a:t> этап - практический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90600" y="1447800"/>
            <a:ext cx="5715000" cy="2917304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наблюдали за ростом растений, проводили опыты, эксперименты. 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Устанавливали связи: растения - земля, </a:t>
            </a:r>
          </a:p>
          <a:p>
            <a:pPr algn="l"/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растения - вода,  растения - человек.      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Рассматривали иллюстрации, картины.  Проводились занятия, дидактические игры, беседы.</a:t>
            </a:r>
            <a:endParaRPr lang="ru-RU" sz="8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4724400"/>
            <a:ext cx="876300" cy="811213"/>
          </a:xfrm>
          <a:prstGeom prst="rect">
            <a:avLst/>
          </a:prstGeom>
          <a:noFill/>
        </p:spPr>
      </p:pic>
      <p:pic>
        <p:nvPicPr>
          <p:cNvPr id="9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04800"/>
            <a:ext cx="876300" cy="81121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64157"/>
            <a:ext cx="4168080" cy="2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21" y="3603771"/>
            <a:ext cx="3786947" cy="272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38200" y="533401"/>
            <a:ext cx="6172200" cy="91439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4 этап - заключительный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90600" y="1447800"/>
            <a:ext cx="5715000" cy="205320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участвуют в беседе о проделанной работе. 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Составляют рассказ, как  мы помогаем растениям    </a:t>
            </a:r>
          </a:p>
          <a:p>
            <a:pPr marL="1143000" indent="-1143000" algn="l"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урожая, употребление его в пищу.</a:t>
            </a:r>
          </a:p>
          <a:p>
            <a:pPr algn="l"/>
            <a:endParaRPr lang="ru-RU" sz="8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4724400"/>
            <a:ext cx="876300" cy="811213"/>
          </a:xfrm>
          <a:prstGeom prst="rect">
            <a:avLst/>
          </a:prstGeom>
          <a:noFill/>
        </p:spPr>
      </p:pic>
      <p:pic>
        <p:nvPicPr>
          <p:cNvPr id="9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04800"/>
            <a:ext cx="876300" cy="811213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09607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3086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33400" y="0"/>
            <a:ext cx="2286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 ворот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Times New Roman" pitchFamily="18" charset="0"/>
                <a:cs typeface="Arial" pitchFamily="34" charset="0"/>
              </a:rPr>
              <a:t>ш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умит народ.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Где тут зимний огород?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Говорят, что там растет.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Огуречная рассада.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укропчик и лучок.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Смотрят все на огород,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уходят открыв рот"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54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43400" y="4419600"/>
            <a:ext cx="876300" cy="811213"/>
          </a:xfrm>
          <a:prstGeom prst="rect">
            <a:avLst/>
          </a:prstGeom>
          <a:noFill/>
        </p:spPr>
      </p:pic>
      <p:pic>
        <p:nvPicPr>
          <p:cNvPr id="14" name="Picture 2" descr="C:\Users\НаташаАлёша\Desktop\Огород 05.07.2016\IMG_0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5543"/>
            <a:ext cx="3511550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005064"/>
            <a:ext cx="3743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2536" y="0"/>
            <a:ext cx="9677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79613" y="404813"/>
            <a:ext cx="56165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9" name="Picture 7" descr="2271ffd58084bf4f2442865240825341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9000" y="2743200"/>
            <a:ext cx="2819399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0_8ad6_18898049_XL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-2286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7150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24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6388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62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5" y="188640"/>
            <a:ext cx="386681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НаташаАлёша\Desktop\разное\фото мама\IMG_19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88640"/>
            <a:ext cx="3640534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НаташаАлёша\Desktop\Огород 05.07.2016\IMG_02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" y="3068960"/>
            <a:ext cx="4019172" cy="32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НаташаАлёша\Desktop\DSC008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78837"/>
            <a:ext cx="4590981" cy="33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2536" y="0"/>
            <a:ext cx="9677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79613" y="404813"/>
            <a:ext cx="56165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9" name="Picture 7" descr="2271ffd58084bf4f2442865240825341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9000" y="2743200"/>
            <a:ext cx="2819399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0_8ad6_18898049_XL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-2286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7150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24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6388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62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НаташаАлёша\Desktop\DSC008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7" y="154533"/>
            <a:ext cx="3511594" cy="26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аташаАлёша\Desktop\DSC008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214263"/>
            <a:ext cx="3856558" cy="25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062">
            <a:off x="305764" y="3488992"/>
            <a:ext cx="3440151" cy="245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НаташаАлёша\Desktop\DSC009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6970">
            <a:off x="5724127" y="3429000"/>
            <a:ext cx="35283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7250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77800" y="44624"/>
            <a:ext cx="96774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79613" y="404813"/>
            <a:ext cx="5616575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9" name="Picture 7" descr="2271ffd58084bf4f2442865240825341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9000" y="2743200"/>
            <a:ext cx="2819399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0_8ad6_18898049_XL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-2286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7150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24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10000" y="56388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t004"/>
          <p:cNvPicPr>
            <a:picLocks noChangeAspect="1" noChangeArrowheads="1" noCrop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62400" y="5791200"/>
            <a:ext cx="8509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НаташаАлёша\Desktop\Огород 05.07.2016\ФОТО  ЛЕТО-ОСЕНЬ 2016\DSC00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913">
            <a:off x="173460" y="4023647"/>
            <a:ext cx="2348484" cy="173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аташаАлёша\Desktop\Огород 05.07.2016\DSC_00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683">
            <a:off x="392641" y="731607"/>
            <a:ext cx="4262225" cy="248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НаташаАлёша\Desktop\Огород 05.07.2016\DSC_006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305">
            <a:off x="5762877" y="646838"/>
            <a:ext cx="3104367" cy="21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шаАлёша\Desktop\Огород 05.07.2016\DSC_00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52" y="3068960"/>
            <a:ext cx="5183832" cy="35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937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5240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685801"/>
            <a:ext cx="7620000" cy="990599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5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этап - </a:t>
            </a:r>
            <a:r>
              <a:rPr lang="ru-RU" b="1" dirty="0" smtClean="0">
                <a:solidFill>
                  <a:srgbClr val="002060"/>
                </a:solidFill>
              </a:rPr>
              <a:t>презентационный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6705600" cy="2286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Подведение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 реализации проекта.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 огород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окне и на участке.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3313" y="2286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3645024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72177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14400" y="1524000"/>
            <a:ext cx="4343399" cy="694730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ЦЕЛЬ</a:t>
            </a:r>
            <a:endParaRPr lang="ru-RU" sz="54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2603956"/>
            <a:ext cx="8001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</a:rPr>
              <a:t>•Развитие </a:t>
            </a:r>
            <a:r>
              <a:rPr lang="ru-RU" sz="2800" dirty="0">
                <a:solidFill>
                  <a:srgbClr val="7030A0"/>
                </a:solidFill>
                <a:latin typeface="Bookman Old Style" pitchFamily="18" charset="0"/>
              </a:rPr>
              <a:t>у детей потребности ухода за огородными культурами, умение наблюдать за их ростом.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Bookman Old Style" pitchFamily="18" charset="0"/>
              </a:rPr>
              <a:t>•Вовлечение </a:t>
            </a:r>
            <a:r>
              <a:rPr lang="ru-RU" sz="2800" dirty="0">
                <a:solidFill>
                  <a:srgbClr val="7030A0"/>
                </a:solidFill>
                <a:latin typeface="Bookman Old Style" pitchFamily="18" charset="0"/>
              </a:rPr>
              <a:t>родителей в совместную исследовательскую деятельность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7" name="Picture 23" descr="54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2133600"/>
            <a:ext cx="876300" cy="8112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333278646_oblachnyj-f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75099" y="-27384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685801"/>
            <a:ext cx="7620000" cy="124142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6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этап </a:t>
            </a:r>
            <a:r>
              <a:rPr lang="ru-RU" sz="3600" b="1" dirty="0" smtClean="0">
                <a:solidFill>
                  <a:srgbClr val="002060"/>
                </a:solidFill>
              </a:rPr>
              <a:t>– оценочно-рефлексивный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6705600" cy="297254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Самооценка детьми своего вклада в проект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Оценка деятельности по педагогической эффективности проекта.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64164" y="205681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3663032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2356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8768" y="1248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63529" y="722262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НаташаАлёша\Desktop\разное\фото мама\IMG_0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2128" y="2708986"/>
            <a:ext cx="3062338" cy="24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ташаАлёша\Desktop\Огород 05.07.2016\IMG_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624">
            <a:off x="5357465" y="808288"/>
            <a:ext cx="3474298" cy="21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шаАлёша\Desktop\Огород 05.07.2016\DSC_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3182">
            <a:off x="260017" y="3846267"/>
            <a:ext cx="2571539" cy="17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шаАлёша\Desktop\Огород 05.07.2016\DSC_0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8008">
            <a:off x="342225" y="930804"/>
            <a:ext cx="3297980" cy="19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ташаАлёша\Desktop\Огород 05.07.2016\ФОТО  ЛЕТО-ОСЕНЬ 2016\DSC00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368">
            <a:off x="5814303" y="3804171"/>
            <a:ext cx="3018141" cy="20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72177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350" y="1166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1066800" y="914400"/>
            <a:ext cx="4038600" cy="1524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81766" tIns="40883" rIns="81766" bIns="40883"/>
          <a:lstStyle/>
          <a:p>
            <a:pPr defTabSz="817563"/>
            <a:r>
              <a:rPr lang="ru-RU" b="1" dirty="0">
                <a:solidFill>
                  <a:srgbClr val="FF0000"/>
                </a:solidFill>
              </a:rPr>
              <a:t>     </a:t>
            </a:r>
          </a:p>
          <a:p>
            <a:pPr defTabSz="817563"/>
            <a:r>
              <a:rPr lang="ru-RU" b="1" dirty="0">
                <a:solidFill>
                  <a:srgbClr val="FF0000"/>
                </a:solidFill>
              </a:rPr>
              <a:t>   </a:t>
            </a:r>
            <a:r>
              <a:rPr lang="ru-RU" b="1" dirty="0" smtClean="0">
                <a:solidFill>
                  <a:srgbClr val="FF0000"/>
                </a:solidFill>
              </a:rPr>
              <a:t>         </a:t>
            </a:r>
            <a:r>
              <a:rPr lang="ru-RU" sz="3600" b="1" dirty="0">
                <a:solidFill>
                  <a:srgbClr val="FF0000"/>
                </a:solidFill>
              </a:rPr>
              <a:t>ЗАДАЧИ:</a:t>
            </a:r>
          </a:p>
          <a:p>
            <a:pPr defTabSz="817563"/>
            <a:endParaRPr lang="ru-RU" b="1" dirty="0">
              <a:solidFill>
                <a:srgbClr val="FF0000"/>
              </a:solidFill>
            </a:endParaRPr>
          </a:p>
          <a:p>
            <a:pPr defTabSz="817563"/>
            <a:endParaRPr lang="ru-RU" sz="2100" b="1" dirty="0">
              <a:solidFill>
                <a:srgbClr val="FF0000"/>
              </a:solidFill>
            </a:endParaRPr>
          </a:p>
          <a:p>
            <a:pPr defTabSz="817563"/>
            <a:r>
              <a:rPr lang="ru-RU" sz="2100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52400" y="1437384"/>
            <a:ext cx="8610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dirty="0">
              <a:solidFill>
                <a:srgbClr val="000099"/>
              </a:solidFill>
              <a:latin typeface="Arial" pitchFamily="34" charset="0"/>
              <a:ea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•Формировать у детей знания о росте и потребности  растений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;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Формировать умения наблюдать, ухаживать за огородными культурами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;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Развивать любознательность, интерес к исследовательской деятельности, экспериментированию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;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Воспитывать бережное и заботливое отношение к растениям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;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•Воспитывать желание производить трудовые действия, помогать взрослым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.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•</a:t>
            </a:r>
            <a: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Формировать партнерские взаимоотношения между педагогом, детьми и родителями.</a:t>
            </a:r>
            <a:br>
              <a:rPr lang="ru-RU" sz="2000" dirty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7" name="Picture 23" descr="54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67200" y="762000"/>
            <a:ext cx="876300" cy="811213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42892334"/>
              </p:ext>
            </p:extLst>
          </p:nvPr>
        </p:nvGraphicFramePr>
        <p:xfrm>
          <a:off x="0" y="609600"/>
          <a:ext cx="8839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Выгнутая вверх стрелка 5"/>
          <p:cNvSpPr/>
          <p:nvPr/>
        </p:nvSpPr>
        <p:spPr>
          <a:xfrm rot="19464041">
            <a:off x="1824037" y="1097127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2182097">
            <a:off x="5937152" y="1101871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4271214">
            <a:off x="1824036" y="4602329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8107289">
            <a:off x="5909513" y="4727386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1371600" y="0"/>
            <a:ext cx="6477000" cy="762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Участники   проекта</a:t>
            </a:r>
            <a:endParaRPr lang="ru-RU" sz="28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253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886200" y="2403157"/>
            <a:ext cx="5181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Ценностно-ориентированный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Конструктивный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 Практический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Заключительный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Презентационный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Оценочно-рефлексивный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kumimoji="0" lang="ru-RU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2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1200" y="1524000"/>
            <a:ext cx="554510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</a:rPr>
              <a:t>Этапы проекта: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4" name="Picture 4" descr="master04_backgroun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1288079926_120912364_1----D--128807992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33480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3779838" y="188913"/>
            <a:ext cx="446405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Формы  работы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3492500" y="1628775"/>
            <a:ext cx="192563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6600"/>
                </a:solidFill>
                <a:latin typeface="Times New Roman" pitchFamily="18" charset="0"/>
              </a:rPr>
              <a:t>*беседы</a:t>
            </a: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6732588" y="1628775"/>
            <a:ext cx="21082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33CC"/>
                </a:solidFill>
                <a:latin typeface="Times New Roman" pitchFamily="18" charset="0"/>
              </a:rPr>
              <a:t>*занятия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4787900" y="1989138"/>
            <a:ext cx="26590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33CC33"/>
                </a:solidFill>
                <a:latin typeface="Times New Roman" pitchFamily="18" charset="0"/>
              </a:rPr>
              <a:t>*викторины</a:t>
            </a: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-1219200" y="3962400"/>
            <a:ext cx="60071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4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 dirty="0">
                <a:solidFill>
                  <a:srgbClr val="CC0099"/>
                </a:solidFill>
                <a:latin typeface="Times New Roman" pitchFamily="18" charset="0"/>
              </a:rPr>
              <a:t>*дидактические,   настольные игры, сюжетно-ролевые, театрализованные игры</a:t>
            </a:r>
          </a:p>
        </p:txBody>
      </p: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395288" y="6021388"/>
            <a:ext cx="78851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* целенаправленные наблюдения, экскурсии</a:t>
            </a:r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1187450" y="3068638"/>
            <a:ext cx="645318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*совместный труд детей и взрослых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3635375" y="2420938"/>
            <a:ext cx="41703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3366FF"/>
                </a:solidFill>
                <a:latin typeface="Times New Roman" pitchFamily="18" charset="0"/>
              </a:rPr>
              <a:t>*работа с родителями</a:t>
            </a: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3635375" y="3573463"/>
            <a:ext cx="5346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00CCFF"/>
                </a:solidFill>
                <a:latin typeface="Times New Roman" pitchFamily="18" charset="0"/>
              </a:rPr>
              <a:t>*продуктивная деятельность</a:t>
            </a: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4800600" y="4114800"/>
            <a:ext cx="457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*посильная самостоятельная </a:t>
            </a:r>
          </a:p>
          <a:p>
            <a:pPr lvl="1"/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трудовая деятельность</a:t>
            </a: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684213" y="5516563"/>
            <a:ext cx="8064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solidFill>
                  <a:srgbClr val="FF6699"/>
                </a:solidFill>
                <a:latin typeface="Times New Roman" pitchFamily="18" charset="0"/>
              </a:rPr>
              <a:t>*использование иллюстративного  материала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8691" grpId="0"/>
      <p:bldP spid="28692" grpId="0"/>
      <p:bldP spid="28693" grpId="0"/>
      <p:bldP spid="28694" grpId="0"/>
      <p:bldP spid="28695" grpId="0"/>
      <p:bldP spid="28696" grpId="0"/>
      <p:bldP spid="28697" grpId="0"/>
      <p:bldP spid="28698" grpId="0"/>
      <p:bldP spid="28700" grpId="0"/>
      <p:bldP spid="287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4" descr="468slide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Cloud"/>
          <p:cNvSpPr>
            <a:spLocks noChangeAspect="1" noEditPoints="1" noChangeArrowheads="1"/>
          </p:cNvSpPr>
          <p:nvPr/>
        </p:nvSpPr>
        <p:spPr bwMode="auto">
          <a:xfrm>
            <a:off x="0" y="2492375"/>
            <a:ext cx="8964613" cy="2089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dirty="0" smtClean="0">
                <a:solidFill>
                  <a:srgbClr val="250698"/>
                </a:solidFill>
              </a:rPr>
              <a:t>•У </a:t>
            </a:r>
            <a:r>
              <a:rPr lang="ru-RU" sz="1600" b="1" dirty="0">
                <a:solidFill>
                  <a:srgbClr val="250698"/>
                </a:solidFill>
              </a:rPr>
              <a:t>детей сформируется представление о росте растений;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250698"/>
                </a:solidFill>
              </a:rPr>
              <a:t>•Сформируется </a:t>
            </a:r>
            <a:r>
              <a:rPr lang="ru-RU" sz="1600" b="1" dirty="0">
                <a:solidFill>
                  <a:srgbClr val="250698"/>
                </a:solidFill>
              </a:rPr>
              <a:t>навык ухаживать за растениями;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250698"/>
                </a:solidFill>
              </a:rPr>
              <a:t>•Приобретение </a:t>
            </a:r>
            <a:r>
              <a:rPr lang="ru-RU" sz="1600" b="1" dirty="0">
                <a:solidFill>
                  <a:srgbClr val="250698"/>
                </a:solidFill>
              </a:rPr>
              <a:t>личного опыта в огородничестве;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250698"/>
                </a:solidFill>
              </a:rPr>
              <a:t>•Дети </a:t>
            </a:r>
            <a:r>
              <a:rPr lang="ru-RU" sz="1600" b="1" dirty="0">
                <a:solidFill>
                  <a:srgbClr val="250698"/>
                </a:solidFill>
              </a:rPr>
              <a:t>научатся самостоятельности узнавать и называть растения.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250698"/>
                </a:solidFill>
              </a:rPr>
              <a:t>•Развитие </a:t>
            </a:r>
            <a:r>
              <a:rPr lang="ru-RU" sz="1600" b="1" dirty="0">
                <a:solidFill>
                  <a:srgbClr val="250698"/>
                </a:solidFill>
              </a:rPr>
              <a:t>познавательных и творческих способностей.</a:t>
            </a:r>
          </a:p>
        </p:txBody>
      </p:sp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5867400" y="981075"/>
            <a:ext cx="3025775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 ожидаемый</a:t>
            </a:r>
          </a:p>
        </p:txBody>
      </p:sp>
      <p:sp>
        <p:nvSpPr>
          <p:cNvPr id="30727" name="WordArt 7"/>
          <p:cNvSpPr>
            <a:spLocks noChangeArrowheads="1" noChangeShapeType="1" noTextEdit="1"/>
          </p:cNvSpPr>
          <p:nvPr/>
        </p:nvSpPr>
        <p:spPr bwMode="auto">
          <a:xfrm>
            <a:off x="539750" y="4797425"/>
            <a:ext cx="324008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 результат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307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66800" y="1371600"/>
            <a:ext cx="6248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1.Беседы с детьми (выявление знаний детей о растениях).      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2.Сбор художественной литературы: стихи, загадки, пословицы, поговорки, 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рассказы,  сказки про овощи, экологические сказки.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3.Приобретение необходимого оборудования  (контейнеры, земля, удобрения, семена).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4.Разбивка огорода на подоконнике.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5.Изготовление табличек - указателей с названиями растений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14400" y="609600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1 этап </a:t>
            </a:r>
            <a:r>
              <a:rPr lang="ru-RU" sz="4000" dirty="0" smtClean="0">
                <a:solidFill>
                  <a:srgbClr val="002060"/>
                </a:solidFill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</a:rPr>
              <a:t>ЦЕННОСТНО-ОРИЕТИРОВАННЫЙ</a:t>
            </a:r>
            <a:endParaRPr lang="ru-RU" sz="3600" b="1" dirty="0"/>
          </a:p>
        </p:txBody>
      </p:sp>
      <p:pic>
        <p:nvPicPr>
          <p:cNvPr id="17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810000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0197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5"/>
            <a:ext cx="3384376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653136"/>
            <a:ext cx="294893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1333278646_oblachnyj-f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66800" y="1371600"/>
            <a:ext cx="624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1.Приобретение необходимого оборудования  (контейнеры, земля, удобрения, семена).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2.Организация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 -развивающей среды по теме проекта.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3.Изготовление табличек - указателей с названиями растений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787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12" descr="0_8ad6_18898049_X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04800"/>
            <a:ext cx="1690687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14400" y="609600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2 </a:t>
            </a:r>
            <a:r>
              <a:rPr lang="ru-RU" sz="3200" dirty="0" smtClean="0">
                <a:solidFill>
                  <a:srgbClr val="002060"/>
                </a:solidFill>
              </a:rPr>
              <a:t>этап- Конструктивный </a:t>
            </a:r>
            <a:r>
              <a:rPr lang="ru-RU" sz="3200" dirty="0">
                <a:solidFill>
                  <a:srgbClr val="002060"/>
                </a:solidFill>
              </a:rPr>
              <a:t>этап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3600" b="1" dirty="0"/>
          </a:p>
        </p:txBody>
      </p:sp>
      <p:pic>
        <p:nvPicPr>
          <p:cNvPr id="17" name="Picture 5" descr="C:\Documents and Settings\Admin\Мои документы\Клипарты\ptici-14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3810000"/>
            <a:ext cx="2190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0197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5"/>
            <a:ext cx="3384376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653136"/>
            <a:ext cx="294893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377</Words>
  <Application>Microsoft Office PowerPoint</Application>
  <PresentationFormat>Экран (4:3)</PresentationFormat>
  <Paragraphs>88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этап - практический</vt:lpstr>
      <vt:lpstr>4 этап - заключительный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5 этап - презентационный</vt:lpstr>
      <vt:lpstr>6 этап – оценочно-рефлексивный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</dc:creator>
  <cp:lastModifiedBy>НаташаАлёша</cp:lastModifiedBy>
  <cp:revision>22</cp:revision>
  <dcterms:created xsi:type="dcterms:W3CDTF">2014-02-25T08:40:02Z</dcterms:created>
  <dcterms:modified xsi:type="dcterms:W3CDTF">2016-11-10T18:22:58Z</dcterms:modified>
</cp:coreProperties>
</file>