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8" r:id="rId3"/>
    <p:sldId id="257" r:id="rId4"/>
    <p:sldId id="281" r:id="rId5"/>
    <p:sldId id="269" r:id="rId6"/>
    <p:sldId id="259" r:id="rId7"/>
    <p:sldId id="283" r:id="rId8"/>
    <p:sldId id="287" r:id="rId9"/>
    <p:sldId id="285" r:id="rId10"/>
    <p:sldId id="284" r:id="rId11"/>
    <p:sldId id="286" r:id="rId12"/>
    <p:sldId id="264" r:id="rId13"/>
    <p:sldId id="266" r:id="rId14"/>
    <p:sldId id="275" r:id="rId15"/>
  </p:sldIdLst>
  <p:sldSz cx="9144000" cy="6858000" type="screen4x3"/>
  <p:notesSz cx="6858000" cy="9144000"/>
  <p:custDataLst>
    <p:tags r:id="rId1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-138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9DCB53-5838-4BE6-928F-9461EB1A8D4C}" type="datetimeFigureOut">
              <a:rPr lang="ru-RU" smtClean="0"/>
              <a:pPr/>
              <a:t>15.03.2017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B4B644-87A4-475E-B305-8B40B09DC6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09735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B644-87A4-475E-B305-8B40B09DC677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85719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B644-87A4-475E-B305-8B40B09DC677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54493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B644-87A4-475E-B305-8B40B09DC677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54493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B644-87A4-475E-B305-8B40B09DC677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54493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B644-87A4-475E-B305-8B40B09DC677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54493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B644-87A4-475E-B305-8B40B09DC677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54493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B644-87A4-475E-B305-8B40B09DC677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54493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B644-87A4-475E-B305-8B40B09DC677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54493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B644-87A4-475E-B305-8B40B09DC677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54493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B644-87A4-475E-B305-8B40B09DC677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54493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28D87-9A73-453C-9014-4DC0FD4536BA}" type="datetime1">
              <a:rPr lang="ru-RU" smtClean="0"/>
              <a:pPr/>
              <a:t>15.03.2017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07907-0516-454E-BB26-B94F1AAC7A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603810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99D5F-BB8A-479C-8F68-DD59FEC5E685}" type="datetime1">
              <a:rPr lang="ru-RU" smtClean="0"/>
              <a:pPr/>
              <a:t>15.03.2017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07907-0516-454E-BB26-B94F1AAC7A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00868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E225F-8160-4FC8-ABD4-E4802F29A333}" type="datetime1">
              <a:rPr lang="ru-RU" smtClean="0"/>
              <a:pPr/>
              <a:t>15.03.2017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07907-0516-454E-BB26-B94F1AAC7A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03072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BF8B3-94D9-4233-86D1-577F2AFFDD2A}" type="datetime1">
              <a:rPr lang="ru-RU" smtClean="0"/>
              <a:pPr/>
              <a:t>15.03.2017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07907-0516-454E-BB26-B94F1AAC7A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79851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BF51D-9E6F-4729-9E0A-7D0B095A925C}" type="datetime1">
              <a:rPr lang="ru-RU" smtClean="0"/>
              <a:pPr/>
              <a:t>15.03.2017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07907-0516-454E-BB26-B94F1AAC7A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05499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0FD49-D5B2-45DC-88FE-B9C989D88A55}" type="datetime1">
              <a:rPr lang="ru-RU" smtClean="0"/>
              <a:pPr/>
              <a:t>15.03.2017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07907-0516-454E-BB26-B94F1AAC7A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59332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B5646-0076-4E0E-973B-498B6A45A8A7}" type="datetime1">
              <a:rPr lang="ru-RU" smtClean="0"/>
              <a:pPr/>
              <a:t>15.03.2017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07907-0516-454E-BB26-B94F1AAC7A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8352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E0DEB-0ABF-4D64-AD91-AFFE53874AFB}" type="datetime1">
              <a:rPr lang="ru-RU" smtClean="0"/>
              <a:pPr/>
              <a:t>15.03.2017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07907-0516-454E-BB26-B94F1AAC7A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4210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924B0-2FF2-40E5-9846-49D46514C2EE}" type="datetime1">
              <a:rPr lang="ru-RU" smtClean="0"/>
              <a:pPr/>
              <a:t>15.03.2017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07907-0516-454E-BB26-B94F1AAC7A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7375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65926-5EE7-45F1-AD27-52E5B9963DAA}" type="datetime1">
              <a:rPr lang="ru-RU" smtClean="0"/>
              <a:pPr/>
              <a:t>15.03.2017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07907-0516-454E-BB26-B94F1AAC7A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74224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97E5B-6A53-4264-90FF-121C882E1B36}" type="datetime1">
              <a:rPr lang="ru-RU" smtClean="0"/>
              <a:pPr/>
              <a:t>15.03.2017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07907-0516-454E-BB26-B94F1AAC7A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8598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89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C22189-3468-4A9E-AFDF-EF9391972AFF}" type="datetime1">
              <a:rPr lang="ru-RU" smtClean="0"/>
              <a:pPr/>
              <a:t>15.03.2017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807907-0516-454E-BB26-B94F1AAC7A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3028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процесс 3"/>
          <p:cNvSpPr/>
          <p:nvPr/>
        </p:nvSpPr>
        <p:spPr>
          <a:xfrm>
            <a:off x="-401524" y="525759"/>
            <a:ext cx="8923663" cy="4847421"/>
          </a:xfrm>
          <a:prstGeom prst="flowChartProcess">
            <a:avLst/>
          </a:prstGeom>
          <a:solidFill>
            <a:schemeClr val="lt1">
              <a:alpha val="53000"/>
            </a:schemeClr>
          </a:solidFill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0160" b="11567"/>
          <a:stretch/>
        </p:blipFill>
        <p:spPr>
          <a:xfrm>
            <a:off x="4032173" y="3422416"/>
            <a:ext cx="5134406" cy="3475095"/>
          </a:xfrm>
          <a:prstGeom prst="rect">
            <a:avLst/>
          </a:prstGeom>
        </p:spPr>
      </p:pic>
      <p:sp>
        <p:nvSpPr>
          <p:cNvPr id="10" name="Блок-схема: процесс 9"/>
          <p:cNvSpPr/>
          <p:nvPr/>
        </p:nvSpPr>
        <p:spPr>
          <a:xfrm>
            <a:off x="7620000" y="5853912"/>
            <a:ext cx="1772355" cy="581431"/>
          </a:xfrm>
          <a:prstGeom prst="flowChartProcess">
            <a:avLst/>
          </a:prstGeom>
          <a:solidFill>
            <a:schemeClr val="lt1">
              <a:alpha val="53000"/>
            </a:schemeClr>
          </a:solidFill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11020" y="631798"/>
            <a:ext cx="818739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C00000"/>
                </a:solidFill>
              </a:rPr>
              <a:t>Формирование представлений о профессиях у детей дошкольной группы от  3-7 </a:t>
            </a:r>
            <a:r>
              <a:rPr lang="ru-RU" sz="4000" b="1" i="1" dirty="0" smtClean="0">
                <a:solidFill>
                  <a:srgbClr val="C00000"/>
                </a:solidFill>
              </a:rPr>
              <a:t>лет </a:t>
            </a:r>
            <a:r>
              <a:rPr lang="ru-RU" sz="4000" b="1" i="1" dirty="0" smtClean="0">
                <a:solidFill>
                  <a:srgbClr val="C00000"/>
                </a:solidFill>
              </a:rPr>
              <a:t>посредством активного включения родителей в  проектную </a:t>
            </a:r>
            <a:r>
              <a:rPr lang="ru-RU" sz="4000" b="1" i="1" dirty="0" smtClean="0">
                <a:solidFill>
                  <a:srgbClr val="C00000"/>
                </a:solidFill>
              </a:rPr>
              <a:t>деятельность</a:t>
            </a:r>
            <a:endParaRPr lang="ru-RU" sz="4000" dirty="0" smtClean="0">
              <a:solidFill>
                <a:srgbClr val="C00000"/>
              </a:solidFill>
            </a:endParaRPr>
          </a:p>
          <a:p>
            <a:pPr algn="ctr"/>
            <a:endParaRPr lang="ru-RU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8732" y="3754899"/>
            <a:ext cx="3454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Исполнитель: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Вилкова О.П.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161867" y="5962064"/>
            <a:ext cx="432506" cy="365125"/>
          </a:xfrm>
        </p:spPr>
        <p:txBody>
          <a:bodyPr/>
          <a:lstStyle/>
          <a:p>
            <a:fld id="{71807907-0516-454E-BB26-B94F1AAC7A81}" type="slidenum">
              <a:rPr lang="ru-RU" sz="1400" smtClean="0">
                <a:solidFill>
                  <a:srgbClr val="00B0F0"/>
                </a:solidFill>
              </a:rPr>
              <a:pPr/>
              <a:t>1</a:t>
            </a:fld>
            <a:endParaRPr lang="ru-RU" sz="14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0334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07907-0516-454E-BB26-B94F1AAC7A81}" type="slidenum">
              <a:rPr lang="ru-RU" smtClean="0"/>
              <a:pPr/>
              <a:t>10</a:t>
            </a:fld>
            <a:endParaRPr lang="ru-RU"/>
          </a:p>
        </p:txBody>
      </p:sp>
      <p:pic>
        <p:nvPicPr>
          <p:cNvPr id="5" name="Содержимое 4" descr="C:\Documents and Settings\Пользователь\Рабочий стол\ПРОФЕССИИ ДОУ\DSC_003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50854" y="1266067"/>
            <a:ext cx="2900892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Documents and Settings\Пользователь\Рабочий стол\ФОТО\Лето-2015\P602003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0657" y="171609"/>
            <a:ext cx="4570650" cy="3103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Documents and Settings\Пользователь\Рабочий стол\ФОТО\Лето-2015\P602002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92072" y="3603009"/>
            <a:ext cx="3936455" cy="2785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07907-0516-454E-BB26-B94F1AAC7A81}" type="slidenum">
              <a:rPr lang="ru-RU" smtClean="0"/>
              <a:pPr/>
              <a:t>11</a:t>
            </a:fld>
            <a:endParaRPr lang="ru-RU"/>
          </a:p>
        </p:txBody>
      </p:sp>
      <p:pic>
        <p:nvPicPr>
          <p:cNvPr id="5" name="Рисунок 4" descr="C:\Documents and Settings\Пользователь\Рабочий стол\ПРОФЕССИИ ДОУ\DSC_001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407" y="232013"/>
            <a:ext cx="4029990" cy="281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5" descr="C:\Documents and Settings\Пользователь\Рабочий стол\ПРОФЕССИИ ДОУ\DSC_0017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65846" y="215189"/>
            <a:ext cx="4246142" cy="282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Documents and Settings\Пользователь\Рабочий стол\ПРОФЕССИИ ДОУ\DSC_002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94830" y="3398293"/>
            <a:ext cx="4189863" cy="2978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Documents and Settings\Пользователь\Рабочий стол\ПРОФЕССИИ ДОУ\DSC_002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2138" y="3398293"/>
            <a:ext cx="3968868" cy="2958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Блок-схема: процесс 9"/>
          <p:cNvSpPr/>
          <p:nvPr/>
        </p:nvSpPr>
        <p:spPr>
          <a:xfrm>
            <a:off x="7608711" y="5978091"/>
            <a:ext cx="1772355" cy="581431"/>
          </a:xfrm>
          <a:prstGeom prst="flowChartProcess">
            <a:avLst/>
          </a:prstGeom>
          <a:solidFill>
            <a:schemeClr val="lt1">
              <a:alpha val="53000"/>
            </a:schemeClr>
          </a:solidFill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907" r="36432" b="34370"/>
          <a:stretch/>
        </p:blipFill>
        <p:spPr>
          <a:xfrm rot="20104988">
            <a:off x="6668861" y="5094655"/>
            <a:ext cx="3009731" cy="168391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64142" y="189192"/>
            <a:ext cx="76538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C000"/>
                </a:solidFill>
                <a:latin typeface="Calibri" pitchFamily="34" charset="0"/>
                <a:cs typeface="Times New Roman" pitchFamily="18" charset="0"/>
              </a:rPr>
              <a:t>Рассказы о профессиях</a:t>
            </a:r>
            <a:endParaRPr lang="ru-RU" sz="3600" b="1" dirty="0">
              <a:solidFill>
                <a:srgbClr val="FFC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365069" y="6086243"/>
            <a:ext cx="432506" cy="365125"/>
          </a:xfrm>
        </p:spPr>
        <p:txBody>
          <a:bodyPr/>
          <a:lstStyle/>
          <a:p>
            <a:fld id="{71807907-0516-454E-BB26-B94F1AAC7A81}" type="slidenum">
              <a:rPr lang="ru-RU" sz="1400" smtClean="0">
                <a:solidFill>
                  <a:srgbClr val="00B0F0"/>
                </a:solidFill>
              </a:rPr>
              <a:pPr/>
              <a:t>12</a:t>
            </a:fld>
            <a:endParaRPr lang="ru-RU" sz="1400" dirty="0">
              <a:solidFill>
                <a:srgbClr val="00B0F0"/>
              </a:solidFill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-688622" y="872924"/>
            <a:ext cx="9832622" cy="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6" name="Picture 2" descr="C:\Users\Даша\Desktop\Новая папка (2)\День космонавтики-2016\DSC_019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1343" y="990600"/>
            <a:ext cx="3829050" cy="2552700"/>
          </a:xfrm>
          <a:prstGeom prst="rect">
            <a:avLst/>
          </a:prstGeom>
          <a:noFill/>
        </p:spPr>
      </p:pic>
      <p:pic>
        <p:nvPicPr>
          <p:cNvPr id="6147" name="Picture 3" descr="C:\Users\Даша\Desktop\Новая папка (2)\День космонавтики-2016\DSC_02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0550" y="3790950"/>
            <a:ext cx="3820320" cy="2546880"/>
          </a:xfrm>
          <a:prstGeom prst="rect">
            <a:avLst/>
          </a:prstGeom>
          <a:noFill/>
        </p:spPr>
      </p:pic>
      <p:pic>
        <p:nvPicPr>
          <p:cNvPr id="11" name="Picture 2" descr="F:\ОТЧЕТ\DSC_006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6200000">
            <a:off x="4071918" y="1920720"/>
            <a:ext cx="5583236" cy="37221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735724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Блок-схема: процесс 9"/>
          <p:cNvSpPr/>
          <p:nvPr/>
        </p:nvSpPr>
        <p:spPr>
          <a:xfrm>
            <a:off x="7608711" y="5978091"/>
            <a:ext cx="1772355" cy="581431"/>
          </a:xfrm>
          <a:prstGeom prst="flowChartProcess">
            <a:avLst/>
          </a:prstGeom>
          <a:solidFill>
            <a:schemeClr val="lt1">
              <a:alpha val="53000"/>
            </a:schemeClr>
          </a:solidFill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907" r="36432" b="34370"/>
          <a:stretch/>
        </p:blipFill>
        <p:spPr>
          <a:xfrm rot="20104988">
            <a:off x="6668861" y="5094655"/>
            <a:ext cx="3009731" cy="1683913"/>
          </a:xfrm>
          <a:prstGeom prst="rect">
            <a:avLst/>
          </a:prstGeom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365069" y="6086243"/>
            <a:ext cx="432506" cy="365125"/>
          </a:xfrm>
        </p:spPr>
        <p:txBody>
          <a:bodyPr/>
          <a:lstStyle/>
          <a:p>
            <a:fld id="{71807907-0516-454E-BB26-B94F1AAC7A81}" type="slidenum">
              <a:rPr lang="ru-RU" sz="1400" smtClean="0">
                <a:solidFill>
                  <a:srgbClr val="00B0F0"/>
                </a:solidFill>
              </a:rPr>
              <a:pPr/>
              <a:t>13</a:t>
            </a:fld>
            <a:endParaRPr lang="ru-RU" sz="1400" dirty="0">
              <a:solidFill>
                <a:srgbClr val="00B0F0"/>
              </a:solidFill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-688622" y="1456266"/>
            <a:ext cx="9832622" cy="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 descr="C:\Documents and Settings\Пользователь\Рабочий стол\ПРОФЕССИИ ДОУ\DSC_003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2137" y="832515"/>
            <a:ext cx="8038532" cy="5322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177421" y="191069"/>
            <a:ext cx="85025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i="1" dirty="0" smtClean="0">
                <a:solidFill>
                  <a:srgbClr val="FFFF00"/>
                </a:solidFill>
              </a:rPr>
              <a:t>«Все работы хороши, выбирай на </a:t>
            </a:r>
            <a:r>
              <a:rPr lang="ru-RU" sz="3600" b="1" i="1" dirty="0" smtClean="0">
                <a:solidFill>
                  <a:srgbClr val="FFFF00"/>
                </a:solidFill>
              </a:rPr>
              <a:t>вкус!» </a:t>
            </a:r>
            <a:endParaRPr lang="ru-RU" sz="3600" b="1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5724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907" r="36432" b="34370"/>
          <a:stretch/>
        </p:blipFill>
        <p:spPr>
          <a:xfrm>
            <a:off x="1085851" y="3189810"/>
            <a:ext cx="8497102" cy="475404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78744" y="1054664"/>
            <a:ext cx="783660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7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5724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Блок-схема: процесс 9"/>
          <p:cNvSpPr/>
          <p:nvPr/>
        </p:nvSpPr>
        <p:spPr>
          <a:xfrm>
            <a:off x="7608711" y="5978091"/>
            <a:ext cx="1772355" cy="581431"/>
          </a:xfrm>
          <a:prstGeom prst="flowChartProcess">
            <a:avLst/>
          </a:prstGeom>
          <a:solidFill>
            <a:schemeClr val="lt1">
              <a:alpha val="53000"/>
            </a:schemeClr>
          </a:solidFill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907" r="36432" b="34370"/>
          <a:stretch/>
        </p:blipFill>
        <p:spPr>
          <a:xfrm rot="20104988">
            <a:off x="6668861" y="5094655"/>
            <a:ext cx="3009731" cy="1683913"/>
          </a:xfrm>
          <a:prstGeom prst="rect">
            <a:avLst/>
          </a:prstGeom>
        </p:spPr>
      </p:pic>
      <p:sp>
        <p:nvSpPr>
          <p:cNvPr id="4" name="Блок-схема: процесс 3"/>
          <p:cNvSpPr/>
          <p:nvPr/>
        </p:nvSpPr>
        <p:spPr>
          <a:xfrm>
            <a:off x="-429659" y="539826"/>
            <a:ext cx="8923663" cy="5172351"/>
          </a:xfrm>
          <a:prstGeom prst="flowChartProcess">
            <a:avLst/>
          </a:prstGeom>
          <a:solidFill>
            <a:schemeClr val="lt1">
              <a:alpha val="53000"/>
            </a:schemeClr>
          </a:solidFill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365069" y="6086243"/>
            <a:ext cx="432506" cy="365125"/>
          </a:xfrm>
        </p:spPr>
        <p:txBody>
          <a:bodyPr/>
          <a:lstStyle/>
          <a:p>
            <a:fld id="{71807907-0516-454E-BB26-B94F1AAC7A81}" type="slidenum">
              <a:rPr lang="ru-RU" sz="1400" smtClean="0">
                <a:solidFill>
                  <a:srgbClr val="00B0F0"/>
                </a:solidFill>
              </a:rPr>
              <a:pPr/>
              <a:t>2</a:t>
            </a:fld>
            <a:endParaRPr lang="ru-RU" sz="1400" dirty="0">
              <a:solidFill>
                <a:srgbClr val="00B0F0"/>
              </a:solidFill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-688622" y="1428130"/>
            <a:ext cx="9832622" cy="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3" descr="H:\Фото Л Ю\Природа\Природа1\Изображение 09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5675" y="1557338"/>
            <a:ext cx="7424738" cy="508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72190" y="670057"/>
            <a:ext cx="76538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solidFill>
                  <a:srgbClr val="C00000"/>
                </a:solidFill>
                <a:cs typeface="Times New Roman" pitchFamily="18" charset="0"/>
              </a:rPr>
              <a:t>Малая родина – село Краснополье</a:t>
            </a:r>
            <a:endParaRPr lang="ru-RU" sz="4000" b="1" i="1" dirty="0">
              <a:solidFill>
                <a:srgbClr val="C0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5724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Блок-схема: процесс 9"/>
          <p:cNvSpPr/>
          <p:nvPr/>
        </p:nvSpPr>
        <p:spPr>
          <a:xfrm>
            <a:off x="7608711" y="5978091"/>
            <a:ext cx="1772355" cy="581431"/>
          </a:xfrm>
          <a:prstGeom prst="flowChartProcess">
            <a:avLst/>
          </a:prstGeom>
          <a:solidFill>
            <a:schemeClr val="lt1">
              <a:alpha val="53000"/>
            </a:schemeClr>
          </a:solidFill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907" r="36432" b="34370"/>
          <a:stretch/>
        </p:blipFill>
        <p:spPr>
          <a:xfrm rot="20104988">
            <a:off x="6668861" y="5094655"/>
            <a:ext cx="3009731" cy="1683913"/>
          </a:xfrm>
          <a:prstGeom prst="rect">
            <a:avLst/>
          </a:prstGeom>
        </p:spPr>
      </p:pic>
      <p:sp>
        <p:nvSpPr>
          <p:cNvPr id="4" name="Блок-схема: процесс 3"/>
          <p:cNvSpPr/>
          <p:nvPr/>
        </p:nvSpPr>
        <p:spPr>
          <a:xfrm>
            <a:off x="-429659" y="419100"/>
            <a:ext cx="9097409" cy="6206783"/>
          </a:xfrm>
          <a:prstGeom prst="flowChartProcess">
            <a:avLst/>
          </a:prstGeom>
          <a:solidFill>
            <a:schemeClr val="lt1">
              <a:alpha val="53000"/>
            </a:schemeClr>
          </a:solidFill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59645" y="406964"/>
            <a:ext cx="78292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365069" y="6086243"/>
            <a:ext cx="432506" cy="365125"/>
          </a:xfrm>
        </p:spPr>
        <p:txBody>
          <a:bodyPr/>
          <a:lstStyle/>
          <a:p>
            <a:fld id="{71807907-0516-454E-BB26-B94F1AAC7A81}" type="slidenum">
              <a:rPr lang="ru-RU" sz="1400" smtClean="0">
                <a:solidFill>
                  <a:srgbClr val="00B0F0"/>
                </a:solidFill>
              </a:rPr>
              <a:pPr/>
              <a:t>3</a:t>
            </a:fld>
            <a:endParaRPr lang="ru-RU" sz="1400" dirty="0">
              <a:solidFill>
                <a:srgbClr val="00B0F0"/>
              </a:solidFill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-688622" y="1471799"/>
            <a:ext cx="9832622" cy="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260248" y="2022623"/>
            <a:ext cx="808188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140674" y="2011152"/>
            <a:ext cx="8431826" cy="5293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4000" b="1" i="1" dirty="0" smtClean="0">
                <a:solidFill>
                  <a:srgbClr val="C00000"/>
                </a:solidFill>
              </a:rPr>
              <a:t>Цель проекта:</a:t>
            </a:r>
          </a:p>
          <a:p>
            <a:r>
              <a:rPr lang="ru-RU" sz="3600" i="1" dirty="0" smtClean="0">
                <a:solidFill>
                  <a:srgbClr val="C00000"/>
                </a:solidFill>
              </a:rPr>
              <a:t> </a:t>
            </a:r>
            <a:r>
              <a:rPr lang="ru-RU" sz="3600" b="1" i="1" dirty="0" smtClean="0"/>
              <a:t>познакомить </a:t>
            </a:r>
            <a:r>
              <a:rPr lang="ru-RU" sz="3600" b="1" i="1" dirty="0" smtClean="0"/>
              <a:t>детей с родным селом и его достопримечательностями; воспитывать чувство гордости за свою малую родину, желание сохранить ее чистой и </a:t>
            </a:r>
            <a:r>
              <a:rPr lang="ru-RU" sz="3600" b="1" i="1" dirty="0" smtClean="0"/>
              <a:t>красивой</a:t>
            </a:r>
            <a:endParaRPr lang="ru-RU" sz="3600" b="1" dirty="0" smtClean="0"/>
          </a:p>
          <a:p>
            <a:r>
              <a:rPr lang="ru-RU" sz="3600" b="1" dirty="0" smtClean="0"/>
              <a:t> </a:t>
            </a:r>
          </a:p>
          <a:p>
            <a:pPr algn="just">
              <a:buFont typeface="Wingdings" pitchFamily="2" charset="2"/>
              <a:buChar char="ü"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ü"/>
            </a:pPr>
            <a:endParaRPr lang="ru-RU" sz="9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>
                <a:tab pos="457200" algn="l"/>
              </a:tabLst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5724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Блок-схема: процесс 9"/>
          <p:cNvSpPr/>
          <p:nvPr/>
        </p:nvSpPr>
        <p:spPr>
          <a:xfrm>
            <a:off x="7608711" y="5978091"/>
            <a:ext cx="1772355" cy="581431"/>
          </a:xfrm>
          <a:prstGeom prst="flowChartProcess">
            <a:avLst/>
          </a:prstGeom>
          <a:solidFill>
            <a:schemeClr val="lt1">
              <a:alpha val="53000"/>
            </a:schemeClr>
          </a:solidFill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907" r="36432" b="34370"/>
          <a:stretch/>
        </p:blipFill>
        <p:spPr>
          <a:xfrm rot="20104988">
            <a:off x="6668861" y="5094655"/>
            <a:ext cx="3009731" cy="1683913"/>
          </a:xfrm>
          <a:prstGeom prst="rect">
            <a:avLst/>
          </a:prstGeom>
        </p:spPr>
      </p:pic>
      <p:sp>
        <p:nvSpPr>
          <p:cNvPr id="4" name="Блок-схема: процесс 3"/>
          <p:cNvSpPr/>
          <p:nvPr/>
        </p:nvSpPr>
        <p:spPr>
          <a:xfrm>
            <a:off x="-429659" y="419100"/>
            <a:ext cx="9097409" cy="6206783"/>
          </a:xfrm>
          <a:prstGeom prst="flowChartProcess">
            <a:avLst/>
          </a:prstGeom>
          <a:solidFill>
            <a:schemeClr val="lt1">
              <a:alpha val="53000"/>
            </a:schemeClr>
          </a:solidFill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59645" y="406964"/>
            <a:ext cx="78292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365069" y="6086243"/>
            <a:ext cx="432506" cy="365125"/>
          </a:xfrm>
        </p:spPr>
        <p:txBody>
          <a:bodyPr/>
          <a:lstStyle/>
          <a:p>
            <a:fld id="{71807907-0516-454E-BB26-B94F1AAC7A81}" type="slidenum">
              <a:rPr lang="ru-RU" sz="1400" smtClean="0">
                <a:solidFill>
                  <a:srgbClr val="00B0F0"/>
                </a:solidFill>
              </a:rPr>
              <a:pPr/>
              <a:t>4</a:t>
            </a:fld>
            <a:endParaRPr lang="ru-RU" sz="1400" dirty="0">
              <a:solidFill>
                <a:srgbClr val="00B0F0"/>
              </a:solidFill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-688622" y="1471799"/>
            <a:ext cx="9832622" cy="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260248" y="2022623"/>
            <a:ext cx="808188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140674" y="1457154"/>
            <a:ext cx="8431826" cy="6401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4000" b="1" i="1" dirty="0" smtClean="0">
                <a:solidFill>
                  <a:srgbClr val="C00000"/>
                </a:solidFill>
              </a:rPr>
              <a:t>Задачи проекта:</a:t>
            </a:r>
          </a:p>
          <a:p>
            <a:pPr lvl="0">
              <a:buFont typeface="Arial" pitchFamily="34" charset="0"/>
              <a:buChar char="•"/>
            </a:pPr>
            <a:r>
              <a:rPr lang="ru-RU" sz="2800" b="1" dirty="0" smtClean="0"/>
              <a:t>формировать </a:t>
            </a:r>
            <a:r>
              <a:rPr lang="ru-RU" sz="2800" b="1" dirty="0" smtClean="0"/>
              <a:t>духовно-нравственное отношение и чувства сопричастности к родному дому, семье, детскому саду, селу;  </a:t>
            </a:r>
          </a:p>
          <a:p>
            <a:pPr lvl="0">
              <a:buFont typeface="Arial" pitchFamily="34" charset="0"/>
              <a:buChar char="•"/>
            </a:pPr>
            <a:r>
              <a:rPr lang="ru-RU" sz="2800" b="1" dirty="0" smtClean="0"/>
              <a:t>воспитывать любовь, уважение к своей нации, понимание своих национальных особенностей, чувства собственного достоинства, как представителя своего народа;</a:t>
            </a:r>
          </a:p>
          <a:p>
            <a:pPr lvl="0">
              <a:buFont typeface="Arial" pitchFamily="34" charset="0"/>
              <a:buChar char="•"/>
            </a:pPr>
            <a:r>
              <a:rPr lang="ru-RU" sz="2800" b="1" dirty="0" smtClean="0"/>
              <a:t>оснащать </a:t>
            </a:r>
            <a:r>
              <a:rPr lang="ru-RU" sz="2800" b="1" dirty="0" smtClean="0"/>
              <a:t>предметно-развивающую среду группы по ознакомлению с государственными символами России, области, </a:t>
            </a:r>
            <a:r>
              <a:rPr lang="ru-RU" sz="2800" b="1" dirty="0" smtClean="0"/>
              <a:t>села.</a:t>
            </a:r>
            <a:endParaRPr lang="ru-RU" sz="2800" b="1" dirty="0" smtClean="0"/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ü"/>
            </a:pPr>
            <a:endParaRPr lang="ru-RU" sz="9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>
                <a:tab pos="457200" algn="l"/>
              </a:tabLst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5724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Блок-схема: процесс 9"/>
          <p:cNvSpPr/>
          <p:nvPr/>
        </p:nvSpPr>
        <p:spPr>
          <a:xfrm>
            <a:off x="7608711" y="5978091"/>
            <a:ext cx="1772355" cy="581431"/>
          </a:xfrm>
          <a:prstGeom prst="flowChartProcess">
            <a:avLst/>
          </a:prstGeom>
          <a:solidFill>
            <a:schemeClr val="lt1">
              <a:alpha val="53000"/>
            </a:schemeClr>
          </a:solidFill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907" r="36432" b="34370"/>
          <a:stretch/>
        </p:blipFill>
        <p:spPr>
          <a:xfrm rot="20104988">
            <a:off x="6668861" y="5094655"/>
            <a:ext cx="3009731" cy="1683913"/>
          </a:xfrm>
          <a:prstGeom prst="rect">
            <a:avLst/>
          </a:prstGeom>
        </p:spPr>
      </p:pic>
      <p:sp>
        <p:nvSpPr>
          <p:cNvPr id="4" name="Блок-схема: процесс 3"/>
          <p:cNvSpPr/>
          <p:nvPr/>
        </p:nvSpPr>
        <p:spPr>
          <a:xfrm>
            <a:off x="464024" y="696034"/>
            <a:ext cx="4844955" cy="6121022"/>
          </a:xfrm>
          <a:prstGeom prst="flowChartProcess">
            <a:avLst/>
          </a:prstGeom>
          <a:solidFill>
            <a:schemeClr val="lt1">
              <a:alpha val="53000"/>
            </a:schemeClr>
          </a:solidFill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365069" y="6086243"/>
            <a:ext cx="432506" cy="365125"/>
          </a:xfrm>
        </p:spPr>
        <p:txBody>
          <a:bodyPr/>
          <a:lstStyle/>
          <a:p>
            <a:fld id="{71807907-0516-454E-BB26-B94F1AAC7A81}" type="slidenum">
              <a:rPr lang="ru-RU" sz="1400" smtClean="0">
                <a:solidFill>
                  <a:srgbClr val="00B0F0"/>
                </a:solidFill>
              </a:rPr>
              <a:pPr/>
              <a:t>5</a:t>
            </a:fld>
            <a:endParaRPr lang="ru-RU" sz="1400" dirty="0">
              <a:solidFill>
                <a:srgbClr val="00B0F0"/>
              </a:solidFill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-688622" y="637400"/>
            <a:ext cx="9832622" cy="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 descr="C:\Documents and Settings\Пользователь\Рабочий стол\ПРОФЕССИИ ДОУ\Фото\DSC_003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5704" y="436728"/>
            <a:ext cx="3992397" cy="2729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Documents and Settings\Пользователь\Рабочий стол\ПРОФЕССИИ ДОУ\DSC_008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69493" y="3207224"/>
            <a:ext cx="5123797" cy="3459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C:\Documents and Settings\Пользователь\Рабочий стол\ФОТО\9 мая 2016\DSC_0029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22125" y="832514"/>
            <a:ext cx="4069877" cy="286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735724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Блок-схема: процесс 9"/>
          <p:cNvSpPr/>
          <p:nvPr/>
        </p:nvSpPr>
        <p:spPr>
          <a:xfrm>
            <a:off x="7608711" y="5978091"/>
            <a:ext cx="1772355" cy="581431"/>
          </a:xfrm>
          <a:prstGeom prst="flowChartProcess">
            <a:avLst/>
          </a:prstGeom>
          <a:solidFill>
            <a:schemeClr val="lt1">
              <a:alpha val="53000"/>
            </a:schemeClr>
          </a:solidFill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907" r="36432" b="34370"/>
          <a:stretch/>
        </p:blipFill>
        <p:spPr>
          <a:xfrm rot="20104988">
            <a:off x="6668861" y="5094655"/>
            <a:ext cx="3009731" cy="1683913"/>
          </a:xfrm>
          <a:prstGeom prst="rect">
            <a:avLst/>
          </a:prstGeom>
        </p:spPr>
      </p:pic>
      <p:sp>
        <p:nvSpPr>
          <p:cNvPr id="4" name="Блок-схема: процесс 3"/>
          <p:cNvSpPr/>
          <p:nvPr/>
        </p:nvSpPr>
        <p:spPr>
          <a:xfrm>
            <a:off x="-429659" y="300670"/>
            <a:ext cx="8923663" cy="1682869"/>
          </a:xfrm>
          <a:prstGeom prst="flowChartProcess">
            <a:avLst/>
          </a:prstGeom>
          <a:solidFill>
            <a:schemeClr val="lt1">
              <a:alpha val="53000"/>
            </a:schemeClr>
          </a:solidFill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97277" y="321093"/>
            <a:ext cx="80684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Знакомство</a:t>
            </a:r>
          </a:p>
          <a:p>
            <a:r>
              <a:rPr lang="ru-RU" sz="3600" b="1" i="1" dirty="0" smtClean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 с профессиями</a:t>
            </a:r>
            <a:endParaRPr lang="ru-RU" sz="3600" b="1" i="1" dirty="0">
              <a:solidFill>
                <a:srgbClr val="C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365069" y="6086243"/>
            <a:ext cx="432506" cy="365125"/>
          </a:xfrm>
        </p:spPr>
        <p:txBody>
          <a:bodyPr/>
          <a:lstStyle/>
          <a:p>
            <a:fld id="{71807907-0516-454E-BB26-B94F1AAC7A81}" type="slidenum">
              <a:rPr lang="ru-RU" sz="1400" smtClean="0">
                <a:solidFill>
                  <a:srgbClr val="00B0F0"/>
                </a:solidFill>
              </a:rPr>
              <a:pPr/>
              <a:t>6</a:t>
            </a:fld>
            <a:endParaRPr lang="ru-RU" sz="1400" dirty="0">
              <a:solidFill>
                <a:srgbClr val="00B0F0"/>
              </a:solidFill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-688622" y="2089311"/>
            <a:ext cx="9832622" cy="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Рисунок 17" descr="C:\Documents and Settings\Пользователь\Рабочий стол\ФОТО\9 мая 2016\DSC_000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58352" y="3616657"/>
            <a:ext cx="3835108" cy="2678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C:\Documents and Settings\Пользователь\Рабочий стол\ПРОФЕССИИ ДОУ\Фото\DSC_010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0239" y="518615"/>
            <a:ext cx="4238683" cy="2760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C:\Documents and Settings\Пользователь\Рабочий стол\ПРОФЕССИИ ДОУ\Фото\IMG_1421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9594" y="2088108"/>
            <a:ext cx="3371779" cy="4434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735724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07907-0516-454E-BB26-B94F1AAC7A81}" type="slidenum">
              <a:rPr lang="ru-RU" smtClean="0"/>
              <a:pPr/>
              <a:t>7</a:t>
            </a:fld>
            <a:endParaRPr lang="ru-RU"/>
          </a:p>
        </p:txBody>
      </p:sp>
      <p:pic>
        <p:nvPicPr>
          <p:cNvPr id="5" name="Содержимое 4" descr="C:\Documents and Settings\Пользователь\Рабочий стол\ФОТО\Мамы\DSC_0255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25421" y="218364"/>
            <a:ext cx="4395248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Documents and Settings\Пользователь\Рабочий стол\ПРОФЕССИИ ДОУ\Фото\IMG_140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35522" y="3452883"/>
            <a:ext cx="4353638" cy="3200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Documents and Settings\Пользователь\Рабочий стол\ПРОФЕССИИ ДОУ\Фото\DSC_002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2387" y="204716"/>
            <a:ext cx="3261815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Documents and Settings\Пользователь\Рабочий стол\ПРОФЕССИИ ДОУ\Фото\DSC_003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4717" y="4326839"/>
            <a:ext cx="4012442" cy="2531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07907-0516-454E-BB26-B94F1AAC7A81}" type="slidenum">
              <a:rPr lang="ru-RU" smtClean="0"/>
              <a:pPr/>
              <a:t>8</a:t>
            </a:fld>
            <a:endParaRPr lang="ru-RU"/>
          </a:p>
        </p:txBody>
      </p:sp>
      <p:pic>
        <p:nvPicPr>
          <p:cNvPr id="7" name="Picture 3" descr="C:\Users\Даша\Desktop\Новая папка (2)\Февраль\DSC_005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439838" y="1030408"/>
            <a:ext cx="6155142" cy="49950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Блок-схема: процесс 9"/>
          <p:cNvSpPr/>
          <p:nvPr/>
        </p:nvSpPr>
        <p:spPr>
          <a:xfrm>
            <a:off x="7608711" y="5978091"/>
            <a:ext cx="1772355" cy="581431"/>
          </a:xfrm>
          <a:prstGeom prst="flowChartProcess">
            <a:avLst/>
          </a:prstGeom>
          <a:solidFill>
            <a:schemeClr val="lt1">
              <a:alpha val="53000"/>
            </a:schemeClr>
          </a:solidFill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907" r="36432" b="34370"/>
          <a:stretch/>
        </p:blipFill>
        <p:spPr>
          <a:xfrm rot="20104988">
            <a:off x="6668861" y="5094655"/>
            <a:ext cx="3009731" cy="1683913"/>
          </a:xfrm>
          <a:prstGeom prst="rect">
            <a:avLst/>
          </a:prstGeom>
        </p:spPr>
      </p:pic>
      <p:sp>
        <p:nvSpPr>
          <p:cNvPr id="4" name="Блок-схема: процесс 3"/>
          <p:cNvSpPr/>
          <p:nvPr/>
        </p:nvSpPr>
        <p:spPr>
          <a:xfrm>
            <a:off x="-429659" y="300670"/>
            <a:ext cx="8923663" cy="1682869"/>
          </a:xfrm>
          <a:prstGeom prst="flowChartProcess">
            <a:avLst/>
          </a:prstGeom>
          <a:solidFill>
            <a:schemeClr val="lt1">
              <a:alpha val="53000"/>
            </a:schemeClr>
          </a:solidFill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97277" y="321093"/>
            <a:ext cx="8068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Сотрудники школы</a:t>
            </a:r>
            <a:endParaRPr lang="ru-RU" sz="3600" b="1" i="1" dirty="0">
              <a:solidFill>
                <a:srgbClr val="C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365069" y="6086243"/>
            <a:ext cx="432506" cy="365125"/>
          </a:xfrm>
        </p:spPr>
        <p:txBody>
          <a:bodyPr/>
          <a:lstStyle/>
          <a:p>
            <a:fld id="{71807907-0516-454E-BB26-B94F1AAC7A81}" type="slidenum">
              <a:rPr lang="ru-RU" sz="1400" smtClean="0">
                <a:solidFill>
                  <a:srgbClr val="00B0F0"/>
                </a:solidFill>
              </a:rPr>
              <a:pPr/>
              <a:t>9</a:t>
            </a:fld>
            <a:endParaRPr lang="ru-RU" sz="1400" dirty="0">
              <a:solidFill>
                <a:srgbClr val="00B0F0"/>
              </a:solidFill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-688622" y="2089311"/>
            <a:ext cx="9832622" cy="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Рисунок 12" descr="C:\Documents and Settings\Пользователь\Рабочий стол\ПРОФЕССИИ ДОУ\Фото\IMG_141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7671" y="1833491"/>
            <a:ext cx="3070747" cy="4417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C:\Documents and Settings\Пользователь\Рабочий стол\ПРОФЕССИИ ДОУ\Фото\DSC_000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968" y="474726"/>
            <a:ext cx="3763227" cy="2500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C:\Documents and Settings\Пользователь\Рабочий стол\ФОТО\Мамы\DSC_0012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21624" y="3220872"/>
            <a:ext cx="4080893" cy="2932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735724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44c5f19aee541358911e23a1e57cf2cf1ad38"/>
</p:tagLst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454</TotalTime>
  <Words>157</Words>
  <Application>Microsoft Office PowerPoint</Application>
  <PresentationFormat>Экран (4:3)</PresentationFormat>
  <Paragraphs>54</Paragraphs>
  <Slides>14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DNS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Олег Грибан</dc:creator>
  <cp:lastModifiedBy>User</cp:lastModifiedBy>
  <cp:revision>63</cp:revision>
  <dcterms:created xsi:type="dcterms:W3CDTF">2013-06-20T13:52:17Z</dcterms:created>
  <dcterms:modified xsi:type="dcterms:W3CDTF">2017-03-15T18:27:27Z</dcterms:modified>
</cp:coreProperties>
</file>