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sldIdLst>
    <p:sldId id="274" r:id="rId4"/>
    <p:sldId id="262" r:id="rId5"/>
    <p:sldId id="263" r:id="rId6"/>
    <p:sldId id="275" r:id="rId7"/>
    <p:sldId id="264" r:id="rId8"/>
    <p:sldId id="276" r:id="rId9"/>
    <p:sldId id="279" r:id="rId10"/>
    <p:sldId id="265" r:id="rId11"/>
    <p:sldId id="277" r:id="rId12"/>
    <p:sldId id="266" r:id="rId13"/>
    <p:sldId id="267" r:id="rId14"/>
    <p:sldId id="268" r:id="rId15"/>
    <p:sldId id="269" r:id="rId16"/>
    <p:sldId id="270" r:id="rId17"/>
    <p:sldId id="271" r:id="rId18"/>
    <p:sldId id="280" r:id="rId19"/>
    <p:sldId id="259" r:id="rId20"/>
    <p:sldId id="261" r:id="rId21"/>
    <p:sldId id="278"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294" y="-1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solidFill>
                  <a:prstClr val="white"/>
                </a:solidFill>
                <a:effectLst>
                  <a:outerShdw blurRad="38100" dist="38100" dir="2700000" algn="tl">
                    <a:srgbClr val="000000">
                      <a:alpha val="43137"/>
                    </a:srgbClr>
                  </a:outerShdw>
                </a:effectLst>
              </a:rPr>
              <a:t>{</a:t>
            </a:r>
            <a:endParaRPr lang="en-US" sz="6600" dirty="0">
              <a:solidFill>
                <a:prstClr val="white"/>
              </a:solidFill>
              <a:effectLst>
                <a:outerShdw blurRad="38100" dist="38100" dir="2700000" algn="tl">
                  <a:srgbClr val="000000">
                    <a:alpha val="43137"/>
                  </a:srgbClr>
                </a:outerShdw>
              </a:effectLs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6" name="Slide Number Placeholder 15"/>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7" name="Footer Placeholder 16"/>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36599470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5" name="Footer Placeholder 4"/>
          <p:cNvSpPr>
            <a:spLocks noGrp="1"/>
          </p:cNvSpPr>
          <p:nvPr>
            <p:ph type="ftr" sz="quarter" idx="11"/>
          </p:nvPr>
        </p:nvSpPr>
        <p:spPr/>
        <p:txBody>
          <a:bodyPr/>
          <a:lstStyle/>
          <a:p>
            <a:endParaRPr lang="ru-RU">
              <a:solidFill>
                <a:prstClr val="white">
                  <a:alpha val="60000"/>
                </a:prst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208368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5" name="Footer Placeholder 4"/>
          <p:cNvSpPr>
            <a:spLocks noGrp="1"/>
          </p:cNvSpPr>
          <p:nvPr>
            <p:ph type="ftr" sz="quarter" idx="11"/>
          </p:nvPr>
        </p:nvSpPr>
        <p:spPr/>
        <p:txBody>
          <a:bodyPr/>
          <a:lstStyle/>
          <a:p>
            <a:endParaRPr lang="ru-RU">
              <a:solidFill>
                <a:prstClr val="white">
                  <a:alpha val="60000"/>
                </a:prst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24561379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solidFill>
                  <a:prstClr val="white"/>
                </a:solidFill>
                <a:effectLst>
                  <a:outerShdw blurRad="38100" dist="38100" dir="2700000" algn="tl">
                    <a:srgbClr val="000000">
                      <a:alpha val="43137"/>
                    </a:srgbClr>
                  </a:outerShdw>
                </a:effectLst>
              </a:rPr>
              <a:t>{</a:t>
            </a:r>
            <a:endParaRPr lang="en-US" sz="6600" dirty="0">
              <a:solidFill>
                <a:prstClr val="white"/>
              </a:solidFill>
              <a:effectLst>
                <a:outerShdw blurRad="38100" dist="38100" dir="2700000" algn="tl">
                  <a:srgbClr val="000000">
                    <a:alpha val="43137"/>
                  </a:srgbClr>
                </a:outerShdw>
              </a:effectLs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15" name="Date Placeholder 14"/>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6" name="Slide Number Placeholder 15"/>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7" name="Footer Placeholder 16"/>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22595883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5" name="Slide Number Placeholder 14"/>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6" name="Footer Placeholder 15"/>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2238018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solidFill>
                  <a:prstClr val="white"/>
                </a:solidFill>
                <a:effectLst>
                  <a:outerShdw blurRad="38100" dist="38100" dir="2700000" algn="tl">
                    <a:srgbClr val="000000">
                      <a:alpha val="43137"/>
                    </a:srgbClr>
                  </a:outerShdw>
                </a:effectLst>
              </a:rPr>
              <a:t>{</a:t>
            </a:r>
            <a:endParaRPr lang="en-US" sz="6600" dirty="0">
              <a:solidFill>
                <a:prstClr val="white"/>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3" name="Slide Number Placeholder 12"/>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4" name="Footer Placeholder 13"/>
          <p:cNvSpPr>
            <a:spLocks noGrp="1"/>
          </p:cNvSpPr>
          <p:nvPr>
            <p:ph type="ftr" sz="quarter" idx="12"/>
          </p:nvPr>
        </p:nvSpPr>
        <p:spPr/>
        <p:txBody>
          <a:bodyPr/>
          <a:lstStyle/>
          <a:p>
            <a:endParaRPr lang="ru-RU">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extLst>
      <p:ext uri="{BB962C8B-B14F-4D97-AF65-F5344CB8AC3E}">
        <p14:creationId xmlns:p14="http://schemas.microsoft.com/office/powerpoint/2010/main" val="6324883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9" name="Slide Number Placeholder 8"/>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0" name="Footer Placeholder 9"/>
          <p:cNvSpPr>
            <a:spLocks noGrp="1"/>
          </p:cNvSpPr>
          <p:nvPr>
            <p:ph type="ftr" sz="quarter" idx="12"/>
          </p:nvPr>
        </p:nvSpPr>
        <p:spPr/>
        <p:txBody>
          <a:bodyPr/>
          <a:lstStyle/>
          <a:p>
            <a:endParaRPr lang="ru-RU">
              <a:solidFill>
                <a:prstClr val="white">
                  <a:alpha val="60000"/>
                </a:prstClr>
              </a:solidFill>
            </a:endParaRPr>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287993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5" name="Slide Number Placeholder 14"/>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6" name="Footer Placeholder 15"/>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1428102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8" name="Slide Number Placeholder 7"/>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9" name="Footer Placeholder 8"/>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19872266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6" name="Slide Number Placeholder 5"/>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7" name="Footer Placeholder 6"/>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2307146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solidFill>
                  <a:prstClr val="white"/>
                </a:solidFill>
                <a:effectLst>
                  <a:outerShdw blurRad="38100" dist="38100" dir="2700000" algn="tl">
                    <a:srgbClr val="000000">
                      <a:alpha val="43137"/>
                    </a:srgbClr>
                  </a:outerShdw>
                </a:effectLst>
              </a:rPr>
              <a:t>{</a:t>
            </a:r>
            <a:endParaRPr lang="en-US" sz="8000" dirty="0">
              <a:solidFill>
                <a:prstClr val="white"/>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6" name="Slide Number Placeholder 15"/>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7" name="Footer Placeholder 16"/>
          <p:cNvSpPr>
            <a:spLocks noGrp="1"/>
          </p:cNvSpPr>
          <p:nvPr>
            <p:ph type="ftr" sz="quarter" idx="12"/>
          </p:nvPr>
        </p:nvSpPr>
        <p:spPr/>
        <p:txBody>
          <a:bodyPr/>
          <a:lstStyle/>
          <a:p>
            <a:endParaRPr lang="ru-RU">
              <a:solidFill>
                <a:prstClr val="white">
                  <a:alpha val="60000"/>
                </a:prstClr>
              </a:solidFill>
            </a:endParaRPr>
          </a:p>
        </p:txBody>
      </p:sp>
      <p:sp>
        <p:nvSpPr>
          <p:cNvPr id="18" name="Title 17"/>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val="13293484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3" name="Title 12"/>
          <p:cNvSpPr>
            <a:spLocks noGrp="1"/>
          </p:cNvSpPr>
          <p:nvPr>
            <p:ph type="title"/>
          </p:nvPr>
        </p:nvSpPr>
        <p:spPr/>
        <p:txBody>
          <a:bodyPr/>
          <a:lstStyle/>
          <a:p>
            <a:r>
              <a:rPr lang="ru-RU" smtClean="0"/>
              <a:t>Образец заголовка</a:t>
            </a:r>
            <a:endParaRPr lang="en-US"/>
          </a:p>
        </p:txBody>
      </p:sp>
      <p:sp>
        <p:nvSpPr>
          <p:cNvPr id="14" name="Date Placeholder 1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5" name="Slide Number Placeholder 14"/>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6" name="Footer Placeholder 15"/>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4217861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4" name="Slide Number Placeholder 13"/>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5" name="Footer Placeholder 14"/>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16239642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5" name="Footer Placeholder 4"/>
          <p:cNvSpPr>
            <a:spLocks noGrp="1"/>
          </p:cNvSpPr>
          <p:nvPr>
            <p:ph type="ftr" sz="quarter" idx="11"/>
          </p:nvPr>
        </p:nvSpPr>
        <p:spPr/>
        <p:txBody>
          <a:bodyPr/>
          <a:lstStyle/>
          <a:p>
            <a:endParaRPr lang="ru-RU">
              <a:solidFill>
                <a:prstClr val="white">
                  <a:alpha val="60000"/>
                </a:prst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24026022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5" name="Footer Placeholder 4"/>
          <p:cNvSpPr>
            <a:spLocks noGrp="1"/>
          </p:cNvSpPr>
          <p:nvPr>
            <p:ph type="ftr" sz="quarter" idx="11"/>
          </p:nvPr>
        </p:nvSpPr>
        <p:spPr/>
        <p:txBody>
          <a:bodyPr/>
          <a:lstStyle/>
          <a:p>
            <a:endParaRPr lang="ru-RU">
              <a:solidFill>
                <a:prstClr val="white">
                  <a:alpha val="60000"/>
                </a:prstClr>
              </a:solidFill>
            </a:endParaRPr>
          </a:p>
        </p:txBody>
      </p:sp>
      <p:sp>
        <p:nvSpPr>
          <p:cNvPr id="6" name="Slide Number Placeholder 5"/>
          <p:cNvSpPr>
            <a:spLocks noGrp="1"/>
          </p:cNvSpPr>
          <p:nvPr>
            <p:ph type="sldNum" sz="quarter" idx="12"/>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11669448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EA2B11C0-D5A6-47AF-8DD1-F2BA8BE0B2B9}"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775391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806D6D36-9925-4188-B445-06E431BB9EA3}"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88900317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FAC2D36D-C2BD-4875-9568-66BA197426BC}"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2468926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3072AEDA-0D5A-4517-9D71-E27CA9DB8F3F}"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1863022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solidFill>
                <a:srgbClr val="000000"/>
              </a:solidFill>
            </a:endParaRPr>
          </a:p>
        </p:txBody>
      </p:sp>
      <p:sp>
        <p:nvSpPr>
          <p:cNvPr id="8" name="Нижний колонтитул 7"/>
          <p:cNvSpPr>
            <a:spLocks noGrp="1"/>
          </p:cNvSpPr>
          <p:nvPr>
            <p:ph type="ftr" sz="quarter" idx="11"/>
          </p:nvPr>
        </p:nvSpPr>
        <p:spPr/>
        <p:txBody>
          <a:bodyPr/>
          <a:lstStyle>
            <a:lvl1pPr>
              <a:defRPr/>
            </a:lvl1pPr>
          </a:lstStyle>
          <a:p>
            <a:endParaRPr lang="ru-RU">
              <a:solidFill>
                <a:srgbClr val="000000"/>
              </a:solidFill>
            </a:endParaRPr>
          </a:p>
        </p:txBody>
      </p:sp>
      <p:sp>
        <p:nvSpPr>
          <p:cNvPr id="9" name="Номер слайда 8"/>
          <p:cNvSpPr>
            <a:spLocks noGrp="1"/>
          </p:cNvSpPr>
          <p:nvPr>
            <p:ph type="sldNum" sz="quarter" idx="12"/>
          </p:nvPr>
        </p:nvSpPr>
        <p:spPr/>
        <p:txBody>
          <a:bodyPr/>
          <a:lstStyle>
            <a:lvl1pPr>
              <a:defRPr/>
            </a:lvl1pPr>
          </a:lstStyle>
          <a:p>
            <a:fld id="{AEB2C41F-7C32-4C3A-BB5C-9B9A8145B172}"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890948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solidFill>
                <a:srgbClr val="000000"/>
              </a:solidFill>
            </a:endParaRPr>
          </a:p>
        </p:txBody>
      </p:sp>
      <p:sp>
        <p:nvSpPr>
          <p:cNvPr id="4" name="Нижний колонтитул 3"/>
          <p:cNvSpPr>
            <a:spLocks noGrp="1"/>
          </p:cNvSpPr>
          <p:nvPr>
            <p:ph type="ftr" sz="quarter" idx="11"/>
          </p:nvPr>
        </p:nvSpPr>
        <p:spPr/>
        <p:txBody>
          <a:bodyPr/>
          <a:lstStyle>
            <a:lvl1pPr>
              <a:defRPr/>
            </a:lvl1pPr>
          </a:lstStyle>
          <a:p>
            <a:endParaRPr lang="ru-RU">
              <a:solidFill>
                <a:srgbClr val="000000"/>
              </a:solidFill>
            </a:endParaRPr>
          </a:p>
        </p:txBody>
      </p:sp>
      <p:sp>
        <p:nvSpPr>
          <p:cNvPr id="5" name="Номер слайда 4"/>
          <p:cNvSpPr>
            <a:spLocks noGrp="1"/>
          </p:cNvSpPr>
          <p:nvPr>
            <p:ph type="sldNum" sz="quarter" idx="12"/>
          </p:nvPr>
        </p:nvSpPr>
        <p:spPr/>
        <p:txBody>
          <a:bodyPr/>
          <a:lstStyle>
            <a:lvl1pPr>
              <a:defRPr/>
            </a:lvl1pPr>
          </a:lstStyle>
          <a:p>
            <a:fld id="{9CB0AC58-A600-4C2A-9DA1-D8E2F04BB103}"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1095673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solidFill>
                <a:srgbClr val="000000"/>
              </a:solidFill>
            </a:endParaRPr>
          </a:p>
        </p:txBody>
      </p:sp>
      <p:sp>
        <p:nvSpPr>
          <p:cNvPr id="3" name="Нижний колонтитул 2"/>
          <p:cNvSpPr>
            <a:spLocks noGrp="1"/>
          </p:cNvSpPr>
          <p:nvPr>
            <p:ph type="ftr" sz="quarter" idx="11"/>
          </p:nvPr>
        </p:nvSpPr>
        <p:spPr/>
        <p:txBody>
          <a:bodyPr/>
          <a:lstStyle>
            <a:lvl1pPr>
              <a:defRPr/>
            </a:lvl1pPr>
          </a:lstStyle>
          <a:p>
            <a:endParaRPr lang="ru-RU">
              <a:solidFill>
                <a:srgbClr val="000000"/>
              </a:solidFill>
            </a:endParaRPr>
          </a:p>
        </p:txBody>
      </p:sp>
      <p:sp>
        <p:nvSpPr>
          <p:cNvPr id="4" name="Номер слайда 3"/>
          <p:cNvSpPr>
            <a:spLocks noGrp="1"/>
          </p:cNvSpPr>
          <p:nvPr>
            <p:ph type="sldNum" sz="quarter" idx="12"/>
          </p:nvPr>
        </p:nvSpPr>
        <p:spPr/>
        <p:txBody>
          <a:bodyPr/>
          <a:lstStyle>
            <a:lvl1pPr>
              <a:defRPr/>
            </a:lvl1pPr>
          </a:lstStyle>
          <a:p>
            <a:fld id="{3CA34F58-7E93-4CB0-B2DE-79E80F26144B}"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419580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solidFill>
                  <a:prstClr val="white"/>
                </a:solidFill>
                <a:effectLst>
                  <a:outerShdw blurRad="38100" dist="38100" dir="2700000" algn="tl">
                    <a:srgbClr val="000000">
                      <a:alpha val="43137"/>
                    </a:srgbClr>
                  </a:outerShdw>
                </a:effectLst>
              </a:rPr>
              <a:t>{</a:t>
            </a:r>
            <a:endParaRPr lang="en-US" sz="6600" dirty="0">
              <a:solidFill>
                <a:prstClr val="white"/>
              </a:solidFill>
              <a:effectLst>
                <a:outerShdw blurRad="38100" dist="38100" dir="2700000" algn="tl">
                  <a:srgbClr val="000000">
                    <a:alpha val="43137"/>
                  </a:srgbClr>
                </a:outerShdw>
              </a:effectLs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12" name="Date Placeholder 11"/>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3" name="Slide Number Placeholder 12"/>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4" name="Footer Placeholder 13"/>
          <p:cNvSpPr>
            <a:spLocks noGrp="1"/>
          </p:cNvSpPr>
          <p:nvPr>
            <p:ph type="ftr" sz="quarter" idx="12"/>
          </p:nvPr>
        </p:nvSpPr>
        <p:spPr/>
        <p:txBody>
          <a:bodyPr/>
          <a:lstStyle/>
          <a:p>
            <a:endParaRPr lang="ru-RU">
              <a:solidFill>
                <a:prstClr val="white">
                  <a:alpha val="60000"/>
                </a:prstClr>
              </a:solidFill>
            </a:endParaRPr>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smtClean="0"/>
              <a:t>Образец заголовка</a:t>
            </a:r>
            <a:endParaRPr lang="en-US" dirty="0"/>
          </a:p>
        </p:txBody>
      </p:sp>
    </p:spTree>
    <p:extLst>
      <p:ext uri="{BB962C8B-B14F-4D97-AF65-F5344CB8AC3E}">
        <p14:creationId xmlns:p14="http://schemas.microsoft.com/office/powerpoint/2010/main" val="2930542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D148202A-A4DF-45C6-9120-B0F4D8394365}"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76813718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solidFill>
                <a:srgbClr val="000000"/>
              </a:solidFill>
            </a:endParaRPr>
          </a:p>
        </p:txBody>
      </p:sp>
      <p:sp>
        <p:nvSpPr>
          <p:cNvPr id="6" name="Нижний колонтитул 5"/>
          <p:cNvSpPr>
            <a:spLocks noGrp="1"/>
          </p:cNvSpPr>
          <p:nvPr>
            <p:ph type="ftr" sz="quarter" idx="11"/>
          </p:nvPr>
        </p:nvSpPr>
        <p:spPr/>
        <p:txBody>
          <a:bodyPr/>
          <a:lstStyle>
            <a:lvl1pPr>
              <a:defRPr/>
            </a:lvl1pPr>
          </a:lstStyle>
          <a:p>
            <a:endParaRPr lang="ru-RU">
              <a:solidFill>
                <a:srgbClr val="000000"/>
              </a:solidFill>
            </a:endParaRPr>
          </a:p>
        </p:txBody>
      </p:sp>
      <p:sp>
        <p:nvSpPr>
          <p:cNvPr id="7" name="Номер слайда 6"/>
          <p:cNvSpPr>
            <a:spLocks noGrp="1"/>
          </p:cNvSpPr>
          <p:nvPr>
            <p:ph type="sldNum" sz="quarter" idx="12"/>
          </p:nvPr>
        </p:nvSpPr>
        <p:spPr/>
        <p:txBody>
          <a:bodyPr/>
          <a:lstStyle>
            <a:lvl1pPr>
              <a:defRPr/>
            </a:lvl1pPr>
          </a:lstStyle>
          <a:p>
            <a:fld id="{DDA8455C-85AA-4773-8776-9BFDB3099234}"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36716111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A736770B-D43A-4F91-9E43-A035F30E2B4A}"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771095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solidFill>
                <a:srgbClr val="000000"/>
              </a:solidFill>
            </a:endParaRPr>
          </a:p>
        </p:txBody>
      </p:sp>
      <p:sp>
        <p:nvSpPr>
          <p:cNvPr id="5" name="Нижний колонтитул 4"/>
          <p:cNvSpPr>
            <a:spLocks noGrp="1"/>
          </p:cNvSpPr>
          <p:nvPr>
            <p:ph type="ftr" sz="quarter" idx="11"/>
          </p:nvPr>
        </p:nvSpPr>
        <p:spPr/>
        <p:txBody>
          <a:bodyPr/>
          <a:lstStyle>
            <a:lvl1pPr>
              <a:defRPr/>
            </a:lvl1pPr>
          </a:lstStyle>
          <a:p>
            <a:endParaRPr lang="ru-RU">
              <a:solidFill>
                <a:srgbClr val="000000"/>
              </a:solidFill>
            </a:endParaRPr>
          </a:p>
        </p:txBody>
      </p:sp>
      <p:sp>
        <p:nvSpPr>
          <p:cNvPr id="6" name="Номер слайда 5"/>
          <p:cNvSpPr>
            <a:spLocks noGrp="1"/>
          </p:cNvSpPr>
          <p:nvPr>
            <p:ph type="sldNum" sz="quarter" idx="12"/>
          </p:nvPr>
        </p:nvSpPr>
        <p:spPr/>
        <p:txBody>
          <a:bodyPr/>
          <a:lstStyle>
            <a:lvl1pPr>
              <a:defRPr/>
            </a:lvl1pPr>
          </a:lstStyle>
          <a:p>
            <a:fld id="{852E7FA5-80BF-4871-AA9A-FB159AAF9A08}" type="slidenum">
              <a:rPr lang="ru-RU">
                <a:solidFill>
                  <a:srgbClr val="000000"/>
                </a:solidFill>
              </a:rPr>
              <a:pPr/>
              <a:t>‹#›</a:t>
            </a:fld>
            <a:endParaRPr lang="ru-RU">
              <a:solidFill>
                <a:srgbClr val="000000"/>
              </a:solidFill>
            </a:endParaRPr>
          </a:p>
        </p:txBody>
      </p:sp>
    </p:spTree>
    <p:extLst>
      <p:ext uri="{BB962C8B-B14F-4D97-AF65-F5344CB8AC3E}">
        <p14:creationId xmlns:p14="http://schemas.microsoft.com/office/powerpoint/2010/main" val="1386876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9" name="Slide Number Placeholder 8"/>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0" name="Footer Placeholder 9"/>
          <p:cNvSpPr>
            <a:spLocks noGrp="1"/>
          </p:cNvSpPr>
          <p:nvPr>
            <p:ph type="ftr" sz="quarter" idx="12"/>
          </p:nvPr>
        </p:nvSpPr>
        <p:spPr/>
        <p:txBody>
          <a:bodyPr/>
          <a:lstStyle/>
          <a:p>
            <a:endParaRPr lang="ru-RU">
              <a:solidFill>
                <a:prstClr val="white">
                  <a:alpha val="60000"/>
                </a:prstClr>
              </a:solidFill>
            </a:endParaRPr>
          </a:p>
        </p:txBody>
      </p:sp>
      <p:sp>
        <p:nvSpPr>
          <p:cNvPr id="11" name="Title 10"/>
          <p:cNvSpPr>
            <a:spLocks noGrp="1"/>
          </p:cNvSpPr>
          <p:nvPr>
            <p:ph type="title"/>
          </p:nvPr>
        </p:nvSpPr>
        <p:spPr/>
        <p:txBody>
          <a:bodyPr/>
          <a:lstStyle/>
          <a:p>
            <a:r>
              <a:rPr lang="ru-RU" smtClean="0"/>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extLst>
      <p:ext uri="{BB962C8B-B14F-4D97-AF65-F5344CB8AC3E}">
        <p14:creationId xmlns:p14="http://schemas.microsoft.com/office/powerpoint/2010/main" val="1533572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2" name="Title 11"/>
          <p:cNvSpPr>
            <a:spLocks noGrp="1"/>
          </p:cNvSpPr>
          <p:nvPr>
            <p:ph type="title"/>
          </p:nvPr>
        </p:nvSpPr>
        <p:spPr/>
        <p:txBody>
          <a:bodyPr/>
          <a:lstStyle/>
          <a:p>
            <a:r>
              <a:rPr lang="ru-RU" smtClean="0"/>
              <a:t>Образец заголовка</a:t>
            </a:r>
            <a:endParaRPr lang="en-US" dirty="0"/>
          </a:p>
        </p:txBody>
      </p:sp>
      <p:sp>
        <p:nvSpPr>
          <p:cNvPr id="14" name="Date Placeholder 13"/>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5" name="Slide Number Placeholder 14"/>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6" name="Footer Placeholder 15"/>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513276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smtClean="0"/>
              <a:t>Образец заголовка</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8" name="Slide Number Placeholder 7"/>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9" name="Footer Placeholder 8"/>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3080271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6" name="Slide Number Placeholder 5"/>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7" name="Footer Placeholder 6"/>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374806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solidFill>
                  <a:prstClr val="white"/>
                </a:solidFill>
                <a:effectLst>
                  <a:outerShdw blurRad="38100" dist="38100" dir="2700000" algn="tl">
                    <a:srgbClr val="000000">
                      <a:alpha val="43137"/>
                    </a:srgbClr>
                  </a:outerShdw>
                </a:effectLst>
              </a:rPr>
              <a:t>{</a:t>
            </a:r>
            <a:endParaRPr lang="en-US" sz="8000" dirty="0">
              <a:solidFill>
                <a:prstClr val="white"/>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5" name="Date Placeholder 14"/>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6" name="Slide Number Placeholder 15"/>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7" name="Footer Placeholder 16"/>
          <p:cNvSpPr>
            <a:spLocks noGrp="1"/>
          </p:cNvSpPr>
          <p:nvPr>
            <p:ph type="ftr" sz="quarter" idx="12"/>
          </p:nvPr>
        </p:nvSpPr>
        <p:spPr/>
        <p:txBody>
          <a:bodyPr/>
          <a:lstStyle/>
          <a:p>
            <a:endParaRPr lang="ru-RU">
              <a:solidFill>
                <a:prstClr val="white">
                  <a:alpha val="60000"/>
                </a:prstClr>
              </a:solidFill>
            </a:endParaRPr>
          </a:p>
        </p:txBody>
      </p:sp>
      <p:sp>
        <p:nvSpPr>
          <p:cNvPr id="18" name="Title 17"/>
          <p:cNvSpPr>
            <a:spLocks noGrp="1"/>
          </p:cNvSpPr>
          <p:nvPr>
            <p:ph type="title"/>
          </p:nvPr>
        </p:nvSpPr>
        <p:spPr/>
        <p:txBody>
          <a:bodyPr/>
          <a:lstStyle/>
          <a:p>
            <a:r>
              <a:rPr lang="ru-RU" smtClean="0"/>
              <a:t>Образец заголовка</a:t>
            </a:r>
            <a:endParaRPr lang="en-US" dirty="0"/>
          </a:p>
        </p:txBody>
      </p:sp>
    </p:spTree>
    <p:extLst>
      <p:ext uri="{BB962C8B-B14F-4D97-AF65-F5344CB8AC3E}">
        <p14:creationId xmlns:p14="http://schemas.microsoft.com/office/powerpoint/2010/main" val="3875880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solidFill>
                  <a:prstClr val="white"/>
                </a:solidFill>
                <a:effectLst>
                  <a:outerShdw blurRad="38100" dist="38100" dir="2700000" algn="tl">
                    <a:srgbClr val="000000">
                      <a:alpha val="43137"/>
                    </a:srgbClr>
                  </a:outerShdw>
                </a:effectLst>
              </a:rPr>
              <a:t>{</a:t>
            </a:r>
            <a:endParaRPr lang="en-US" sz="6000" dirty="0">
              <a:solidFill>
                <a:prstClr val="white"/>
              </a:solidFill>
              <a:effectLst>
                <a:outerShdw blurRad="38100" dist="38100" dir="2700000" algn="tl">
                  <a:srgbClr val="000000">
                    <a:alpha val="43137"/>
                  </a:srgbClr>
                </a:outerShdw>
              </a:effectLst>
            </a:endParaRPr>
          </a:p>
        </p:txBody>
      </p:sp>
      <p:sp>
        <p:nvSpPr>
          <p:cNvPr id="11" name="Title 10"/>
          <p:cNvSpPr>
            <a:spLocks noGrp="1"/>
          </p:cNvSpPr>
          <p:nvPr>
            <p:ph type="title"/>
          </p:nvPr>
        </p:nvSpPr>
        <p:spPr/>
        <p:txBody>
          <a:bodyPr/>
          <a:lstStyle/>
          <a:p>
            <a:r>
              <a:rPr lang="ru-RU" smtClean="0"/>
              <a:t>Образец заголовка</a:t>
            </a:r>
            <a:endParaRPr lang="en-US"/>
          </a:p>
        </p:txBody>
      </p:sp>
      <p:sp>
        <p:nvSpPr>
          <p:cNvPr id="13" name="Date Placeholder 12"/>
          <p:cNvSpPr>
            <a:spLocks noGrp="1"/>
          </p:cNvSpPr>
          <p:nvPr>
            <p:ph type="dt" sz="half" idx="10"/>
          </p:nvPr>
        </p:nvSpPr>
        <p:spPr/>
        <p:txBody>
          <a:body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14" name="Slide Number Placeholder 13"/>
          <p:cNvSpPr>
            <a:spLocks noGrp="1"/>
          </p:cNvSpPr>
          <p:nvPr>
            <p:ph type="sldNum" sz="quarter" idx="11"/>
          </p:nvPr>
        </p:nvSpPr>
        <p:spPr/>
        <p:txBody>
          <a:body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
        <p:nvSpPr>
          <p:cNvPr id="15" name="Footer Placeholder 14"/>
          <p:cNvSpPr>
            <a:spLocks noGrp="1"/>
          </p:cNvSpPr>
          <p:nvPr>
            <p:ph type="ftr" sz="quarter" idx="12"/>
          </p:nvPr>
        </p:nvSpPr>
        <p:spPr/>
        <p:txBody>
          <a:bodyPr/>
          <a:lstStyle/>
          <a:p>
            <a:endParaRPr lang="ru-RU">
              <a:solidFill>
                <a:prstClr val="white">
                  <a:alpha val="60000"/>
                </a:prstClr>
              </a:solidFill>
            </a:endParaRPr>
          </a:p>
        </p:txBody>
      </p:sp>
    </p:spTree>
    <p:extLst>
      <p:ext uri="{BB962C8B-B14F-4D97-AF65-F5344CB8AC3E}">
        <p14:creationId xmlns:p14="http://schemas.microsoft.com/office/powerpoint/2010/main" val="986576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371682107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4C71EC6-210F-42DE-9C53-41977AD35B3D}" type="datetimeFigureOut">
              <a:rPr lang="ru-RU" smtClean="0">
                <a:solidFill>
                  <a:prstClr val="white">
                    <a:alpha val="60000"/>
                  </a:prstClr>
                </a:solidFill>
              </a:rPr>
              <a:pPr/>
              <a:t>11.08.2016</a:t>
            </a:fld>
            <a:endParaRPr lang="ru-RU">
              <a:solidFill>
                <a:prstClr val="white">
                  <a:alpha val="60000"/>
                </a:prstClr>
              </a:solidFill>
            </a:endParaRPr>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solidFill>
                <a:prstClr val="white">
                  <a:alpha val="60000"/>
                </a:prstClr>
              </a:solidFill>
            </a:endParaRPr>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19B0651-EE4F-4900-A07F-96A6BFA9D0F0}" type="slidenum">
              <a:rPr lang="ru-RU" smtClean="0">
                <a:solidFill>
                  <a:prstClr val="white">
                    <a:alpha val="60000"/>
                  </a:prstClr>
                </a:solidFill>
              </a:rPr>
              <a:pPr/>
              <a:t>‹#›</a:t>
            </a:fld>
            <a:endParaRPr lang="ru-RU">
              <a:solidFill>
                <a:prstClr val="white">
                  <a:alpha val="60000"/>
                </a:prstClr>
              </a:solidFill>
            </a:endParaRPr>
          </a:p>
        </p:txBody>
      </p:sp>
    </p:spTree>
    <p:extLst>
      <p:ext uri="{BB962C8B-B14F-4D97-AF65-F5344CB8AC3E}">
        <p14:creationId xmlns:p14="http://schemas.microsoft.com/office/powerpoint/2010/main" val="1490476523"/>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pPr>
            <a:endParaRPr lang="ru-RU">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pPr>
            <a:endParaRPr lang="ru-RU">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pPr>
            <a:fld id="{59E49252-E0E5-41CB-9BC1-1675B42328D7}" type="slidenum">
              <a:rPr lang="ru-RU">
                <a:solidFill>
                  <a:srgbClr val="000000"/>
                </a:solidFill>
              </a:rPr>
              <a:pPr fontAlgn="base">
                <a:spcBef>
                  <a:spcPct val="0"/>
                </a:spcBef>
                <a:spcAft>
                  <a:spcPct val="0"/>
                </a:spcAft>
              </a:pPr>
              <a:t>‹#›</a:t>
            </a:fld>
            <a:endParaRPr lang="ru-RU">
              <a:solidFill>
                <a:srgbClr val="000000"/>
              </a:solidFill>
            </a:endParaRPr>
          </a:p>
        </p:txBody>
      </p:sp>
    </p:spTree>
    <p:extLst>
      <p:ext uri="{BB962C8B-B14F-4D97-AF65-F5344CB8AC3E}">
        <p14:creationId xmlns:p14="http://schemas.microsoft.com/office/powerpoint/2010/main" val="258354263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emf"/><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emf"/><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emf"/><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15616" y="897145"/>
            <a:ext cx="7592268" cy="3798016"/>
          </a:xfrm>
        </p:spPr>
        <p:txBody>
          <a:bodyPr/>
          <a:lstStyle/>
          <a:p>
            <a:pPr algn="l"/>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700" b="1" dirty="0" smtClean="0">
                <a:latin typeface="Times New Roman" pitchFamily="18" charset="0"/>
                <a:cs typeface="Times New Roman" pitchFamily="18" charset="0"/>
              </a:rPr>
              <a:t>Порядок </a:t>
            </a:r>
            <a:r>
              <a:rPr lang="ru-RU" sz="3700" b="1" dirty="0">
                <a:latin typeface="Times New Roman" pitchFamily="18" charset="0"/>
                <a:cs typeface="Times New Roman" pitchFamily="18" charset="0"/>
              </a:rPr>
              <a:t>предоставления</a:t>
            </a:r>
            <a:br>
              <a:rPr lang="ru-RU" sz="3700" b="1" dirty="0">
                <a:latin typeface="Times New Roman" pitchFamily="18" charset="0"/>
                <a:cs typeface="Times New Roman" pitchFamily="18" charset="0"/>
              </a:rPr>
            </a:br>
            <a:r>
              <a:rPr lang="ru-RU" sz="3700" b="1" dirty="0">
                <a:latin typeface="Times New Roman" pitchFamily="18" charset="0"/>
                <a:cs typeface="Times New Roman" pitchFamily="18" charset="0"/>
              </a:rPr>
              <a:t>и </a:t>
            </a:r>
            <a:r>
              <a:rPr lang="ru-RU" sz="3700" b="1" dirty="0" smtClean="0">
                <a:latin typeface="Times New Roman" pitchFamily="18" charset="0"/>
                <a:cs typeface="Times New Roman" pitchFamily="18" charset="0"/>
              </a:rPr>
              <a:t>заполнения справок </a:t>
            </a:r>
            <a:r>
              <a:rPr lang="ru-RU" sz="3700" b="1" dirty="0">
                <a:latin typeface="Times New Roman" pitchFamily="18" charset="0"/>
                <a:cs typeface="Times New Roman" pitchFamily="18" charset="0"/>
              </a:rPr>
              <a:t>о доходах, расходах, об </a:t>
            </a:r>
            <a:r>
              <a:rPr lang="ru-RU" sz="3700" b="1" dirty="0" smtClean="0">
                <a:latin typeface="Times New Roman" pitchFamily="18" charset="0"/>
                <a:cs typeface="Times New Roman" pitchFamily="18" charset="0"/>
              </a:rPr>
              <a:t>имуществе</a:t>
            </a:r>
            <a:br>
              <a:rPr lang="ru-RU" sz="3700" b="1" dirty="0" smtClean="0">
                <a:latin typeface="Times New Roman" pitchFamily="18" charset="0"/>
                <a:cs typeface="Times New Roman" pitchFamily="18" charset="0"/>
              </a:rPr>
            </a:br>
            <a:r>
              <a:rPr lang="ru-RU" sz="3700" b="1" dirty="0" smtClean="0">
                <a:latin typeface="Times New Roman" pitchFamily="18" charset="0"/>
                <a:cs typeface="Times New Roman" pitchFamily="18" charset="0"/>
              </a:rPr>
              <a:t>и </a:t>
            </a:r>
            <a:r>
              <a:rPr lang="ru-RU" sz="3700" b="1" dirty="0">
                <a:latin typeface="Times New Roman" pitchFamily="18" charset="0"/>
                <a:cs typeface="Times New Roman" pitchFamily="18" charset="0"/>
              </a:rPr>
              <a:t>обязательствах имущественного характера</a:t>
            </a:r>
          </a:p>
        </p:txBody>
      </p:sp>
      <p:sp>
        <p:nvSpPr>
          <p:cNvPr id="3076" name="Rectangle 4"/>
          <p:cNvSpPr>
            <a:spLocks noChangeArrowheads="1"/>
          </p:cNvSpPr>
          <p:nvPr/>
        </p:nvSpPr>
        <p:spPr bwMode="auto">
          <a:xfrm rot="16200000">
            <a:off x="-2852737" y="3321050"/>
            <a:ext cx="6858000" cy="215900"/>
          </a:xfrm>
          <a:prstGeom prst="rect">
            <a:avLst/>
          </a:prstGeom>
          <a:solidFill>
            <a:srgbClr val="00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ru-RU">
              <a:solidFill>
                <a:srgbClr val="000000"/>
              </a:solidFill>
            </a:endParaRPr>
          </a:p>
        </p:txBody>
      </p:sp>
      <p:sp>
        <p:nvSpPr>
          <p:cNvPr id="4" name="Прямоугольник 3"/>
          <p:cNvSpPr>
            <a:spLocks noChangeArrowheads="1"/>
          </p:cNvSpPr>
          <p:nvPr/>
        </p:nvSpPr>
        <p:spPr bwMode="auto">
          <a:xfrm>
            <a:off x="0" y="0"/>
            <a:ext cx="504825" cy="6858000"/>
          </a:xfrm>
          <a:prstGeom prst="rect">
            <a:avLst/>
          </a:prstGeom>
          <a:solidFill>
            <a:srgbClr val="D2AA4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61666" tIns="30832" rIns="61666" bIns="30832" anchor="ctr"/>
          <a:lstStyle/>
          <a:p>
            <a:pPr algn="ctr" defTabSz="617538" fontAlgn="base">
              <a:spcBef>
                <a:spcPct val="0"/>
              </a:spcBef>
              <a:spcAft>
                <a:spcPct val="0"/>
              </a:spcAft>
            </a:pPr>
            <a:endParaRPr lang="ru-RU" sz="1200">
              <a:solidFill>
                <a:srgbClr val="FFFFFF"/>
              </a:solidFill>
            </a:endParaRPr>
          </a:p>
        </p:txBody>
      </p:sp>
      <p:pic>
        <p:nvPicPr>
          <p:cNvPr id="11" name="Picture 37" descr="Coat_of_Arms_of_Sverdlovsk_oblast_(2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20091"/>
            <a:ext cx="2088232" cy="155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0108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3" y="116632"/>
            <a:ext cx="8208912"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9550" y="1"/>
            <a:ext cx="87249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77733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5263" y="319088"/>
            <a:ext cx="8751887" cy="621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24731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908721"/>
            <a:ext cx="8713787"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37241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163" y="116632"/>
            <a:ext cx="8828087"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80835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024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638" y="836712"/>
            <a:ext cx="8847137" cy="5112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345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88640"/>
            <a:ext cx="8713787"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37616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3" y="188640"/>
            <a:ext cx="8713787"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88640"/>
            <a:ext cx="8604572" cy="6408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204200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0"/>
            <a:ext cx="7543800" cy="6381328"/>
          </a:xfrm>
        </p:spPr>
        <p:txBody>
          <a:bodyPr/>
          <a:lstStyle/>
          <a:p>
            <a:pPr algn="ctr"/>
            <a:r>
              <a:rPr lang="ru-RU" sz="2800" dirty="0"/>
              <a:t>Уточненные сведения о доходах, расходах, об имуществе и обязательствах имущественного </a:t>
            </a:r>
            <a:r>
              <a:rPr lang="ru-RU" sz="2800" dirty="0" smtClean="0"/>
              <a:t>характера </a:t>
            </a:r>
            <a:br>
              <a:rPr lang="ru-RU" sz="2800" dirty="0" smtClean="0"/>
            </a:br>
            <a:r>
              <a:rPr lang="ru-RU" sz="2800" dirty="0" smtClean="0"/>
              <a:t>могут </a:t>
            </a:r>
            <a:r>
              <a:rPr lang="ru-RU" sz="2800" dirty="0"/>
              <a:t>быть </a:t>
            </a:r>
            <a:r>
              <a:rPr lang="ru-RU" sz="2800" dirty="0" smtClean="0"/>
              <a:t>представлены:</a:t>
            </a:r>
            <a:br>
              <a:rPr lang="ru-RU" sz="2800" dirty="0" smtClean="0"/>
            </a:br>
            <a:r>
              <a:rPr lang="ru-RU" sz="2800" dirty="0" smtClean="0"/>
              <a:t/>
            </a:r>
            <a:br>
              <a:rPr lang="ru-RU" sz="2800" dirty="0" smtClean="0"/>
            </a:br>
            <a:r>
              <a:rPr lang="ru-RU" sz="2800" dirty="0" smtClean="0"/>
              <a:t>государственными гражданскими </a:t>
            </a:r>
            <a:r>
              <a:rPr lang="ru-RU" sz="2800" dirty="0"/>
              <a:t>служащими </a:t>
            </a:r>
            <a:r>
              <a:rPr lang="ru-RU" sz="2800" dirty="0" smtClean="0"/>
              <a:t>Свердловской области </a:t>
            </a:r>
            <a:br>
              <a:rPr lang="ru-RU" sz="2800" dirty="0" smtClean="0"/>
            </a:br>
            <a:r>
              <a:rPr lang="ru-RU" sz="2800" dirty="0" smtClean="0"/>
              <a:t/>
            </a:r>
            <a:br>
              <a:rPr lang="ru-RU" sz="2800" dirty="0" smtClean="0"/>
            </a:br>
            <a:r>
              <a:rPr lang="ru-RU" sz="2800" dirty="0" smtClean="0"/>
              <a:t>в </a:t>
            </a:r>
            <a:r>
              <a:rPr lang="ru-RU" sz="2800" dirty="0"/>
              <a:t>течение </a:t>
            </a:r>
            <a:r>
              <a:rPr lang="ru-RU" sz="2800" b="1" u="sng" dirty="0"/>
              <a:t>одного месяца </a:t>
            </a:r>
            <a:r>
              <a:rPr lang="ru-RU" sz="2800" dirty="0"/>
              <a:t>после окончания срока, для подачи этих </a:t>
            </a:r>
            <a:r>
              <a:rPr lang="ru-RU" sz="2800" dirty="0" smtClean="0"/>
              <a:t>сведений</a:t>
            </a:r>
            <a:br>
              <a:rPr lang="ru-RU" sz="2800" dirty="0" smtClean="0"/>
            </a:br>
            <a:r>
              <a:rPr lang="ru-RU" sz="2800" dirty="0" smtClean="0"/>
              <a:t>(не позднее 30 мая года, </a:t>
            </a:r>
            <a:br>
              <a:rPr lang="ru-RU" sz="2800" dirty="0" smtClean="0"/>
            </a:br>
            <a:r>
              <a:rPr lang="ru-RU" sz="2800" dirty="0" smtClean="0"/>
              <a:t>следующего за отчетным)</a:t>
            </a:r>
            <a:br>
              <a:rPr lang="ru-RU" sz="2800" dirty="0" smtClean="0"/>
            </a:br>
            <a:r>
              <a:rPr lang="ru-RU" sz="2800" dirty="0" smtClean="0"/>
              <a:t/>
            </a:r>
            <a:br>
              <a:rPr lang="ru-RU" sz="2800" dirty="0" smtClean="0"/>
            </a:br>
            <a:endParaRPr lang="ru-RU" sz="2800" dirty="0"/>
          </a:p>
        </p:txBody>
      </p:sp>
    </p:spTree>
    <p:extLst>
      <p:ext uri="{BB962C8B-B14F-4D97-AF65-F5344CB8AC3E}">
        <p14:creationId xmlns:p14="http://schemas.microsoft.com/office/powerpoint/2010/main" val="30490616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77089" y="404664"/>
            <a:ext cx="8280920" cy="6001643"/>
          </a:xfrm>
          <a:prstGeom prst="rect">
            <a:avLst/>
          </a:prstGeom>
        </p:spPr>
        <p:txBody>
          <a:bodyPr wrap="square">
            <a:spAutoFit/>
          </a:bodyPr>
          <a:lstStyle/>
          <a:p>
            <a:pPr algn="ctr"/>
            <a:r>
              <a:rPr lang="ru-RU" sz="2200" b="1" dirty="0" smtClean="0"/>
              <a:t>Примерный перечень </a:t>
            </a:r>
            <a:r>
              <a:rPr lang="ru-RU" sz="2200" b="1" dirty="0"/>
              <a:t>документов, </a:t>
            </a:r>
            <a:r>
              <a:rPr lang="ru-RU" sz="2200" b="1" dirty="0" smtClean="0"/>
              <a:t>необходимых </a:t>
            </a:r>
            <a:r>
              <a:rPr lang="ru-RU" sz="2200" b="1" dirty="0"/>
              <a:t>для заполнения </a:t>
            </a:r>
            <a:r>
              <a:rPr lang="ru-RU" sz="2200" b="1" dirty="0" smtClean="0"/>
              <a:t>справки о доходах </a:t>
            </a:r>
            <a:r>
              <a:rPr lang="ru-RU" sz="2200" b="1" dirty="0"/>
              <a:t>в </a:t>
            </a:r>
            <a:r>
              <a:rPr lang="ru-RU" sz="2200" b="1" dirty="0" smtClean="0"/>
              <a:t>2016 </a:t>
            </a:r>
            <a:r>
              <a:rPr lang="ru-RU" sz="2200" b="1" dirty="0"/>
              <a:t>году</a:t>
            </a:r>
            <a:r>
              <a:rPr lang="ru-RU" sz="2200" b="1" dirty="0" smtClean="0"/>
              <a:t>:</a:t>
            </a:r>
          </a:p>
          <a:p>
            <a:pPr algn="ctr"/>
            <a:endParaRPr lang="ru-RU" sz="2000" b="1" dirty="0"/>
          </a:p>
          <a:p>
            <a:pPr marL="342900" indent="-342900" algn="just">
              <a:buAutoNum type="arabicPeriod"/>
            </a:pPr>
            <a:r>
              <a:rPr lang="ru-RU" sz="2000" dirty="0" smtClean="0"/>
              <a:t>справка </a:t>
            </a:r>
            <a:r>
              <a:rPr lang="ru-RU" sz="2000" dirty="0"/>
              <a:t>(справки) формы 2-НДФЛ с места службы (предыдущих мест </a:t>
            </a:r>
            <a:r>
              <a:rPr lang="ru-RU" sz="2000" dirty="0" smtClean="0"/>
              <a:t>службы, работы) </a:t>
            </a:r>
            <a:r>
              <a:rPr lang="ru-RU" sz="2000" dirty="0"/>
              <a:t>за </a:t>
            </a:r>
            <a:r>
              <a:rPr lang="ru-RU" sz="2000" dirty="0" smtClean="0"/>
              <a:t>2015 год</a:t>
            </a:r>
          </a:p>
          <a:p>
            <a:pPr marL="342900" indent="-342900" algn="just">
              <a:buAutoNum type="arabicPeriod"/>
            </a:pPr>
            <a:r>
              <a:rPr lang="ru-RU" sz="2000" dirty="0" smtClean="0"/>
              <a:t>договоры купли-продажи </a:t>
            </a:r>
            <a:r>
              <a:rPr lang="ru-RU" sz="2000" dirty="0"/>
              <a:t>недвижимого имущества, транспортных средств, ценных бумаг и др., заключенные в </a:t>
            </a:r>
            <a:r>
              <a:rPr lang="ru-RU" sz="2000" dirty="0" smtClean="0"/>
              <a:t>2015 г.</a:t>
            </a:r>
          </a:p>
          <a:p>
            <a:pPr marL="342900" indent="-342900" algn="just">
              <a:buAutoNum type="arabicPeriod"/>
            </a:pPr>
            <a:r>
              <a:rPr lang="ru-RU" sz="2000" dirty="0" smtClean="0"/>
              <a:t>свидетельства </a:t>
            </a:r>
            <a:r>
              <a:rPr lang="ru-RU" sz="2000" dirty="0"/>
              <a:t>о государственной регистрации права собственности на все недвижимое имущество, находящееся в собственности (долевой, </a:t>
            </a:r>
            <a:r>
              <a:rPr lang="ru-RU" sz="2000" dirty="0" smtClean="0"/>
              <a:t>совместной)</a:t>
            </a:r>
          </a:p>
          <a:p>
            <a:pPr marL="342900" indent="-342900" algn="just">
              <a:buAutoNum type="arabicPeriod"/>
            </a:pPr>
            <a:r>
              <a:rPr lang="ru-RU" sz="2000" dirty="0" smtClean="0"/>
              <a:t>паспорт </a:t>
            </a:r>
            <a:r>
              <a:rPr lang="ru-RU" sz="2000" dirty="0"/>
              <a:t>транспортного </a:t>
            </a:r>
            <a:r>
              <a:rPr lang="ru-RU" sz="2000" dirty="0" smtClean="0"/>
              <a:t>средства</a:t>
            </a:r>
          </a:p>
          <a:p>
            <a:pPr marL="342900" indent="-342900" algn="just">
              <a:buAutoNum type="arabicPeriod"/>
            </a:pPr>
            <a:r>
              <a:rPr lang="ru-RU" sz="2000" dirty="0" smtClean="0"/>
              <a:t>выписки </a:t>
            </a:r>
            <a:r>
              <a:rPr lang="ru-RU" sz="2000" dirty="0"/>
              <a:t>со всех </a:t>
            </a:r>
            <a:r>
              <a:rPr lang="ru-RU" sz="2000" dirty="0" smtClean="0"/>
              <a:t>открытых счетов </a:t>
            </a:r>
            <a:r>
              <a:rPr lang="ru-RU" sz="2000" dirty="0"/>
              <a:t>в </a:t>
            </a:r>
            <a:r>
              <a:rPr lang="ru-RU" sz="2000" dirty="0" smtClean="0"/>
              <a:t>банках </a:t>
            </a:r>
            <a:r>
              <a:rPr lang="ru-RU" sz="2000" dirty="0"/>
              <a:t>(с указанием суммы, поступивших на счет денежных средств </a:t>
            </a:r>
            <a:r>
              <a:rPr lang="ru-RU" sz="2000" dirty="0" smtClean="0"/>
              <a:t>в 2015 году), </a:t>
            </a:r>
            <a:r>
              <a:rPr lang="ru-RU" sz="2000" dirty="0"/>
              <a:t>а также сведения об остатках на счетах на </a:t>
            </a:r>
            <a:r>
              <a:rPr lang="ru-RU" sz="2000" dirty="0" smtClean="0"/>
              <a:t>31.12.2015 года</a:t>
            </a:r>
          </a:p>
          <a:p>
            <a:pPr marL="342900" indent="-342900" algn="just">
              <a:buAutoNum type="arabicPeriod"/>
            </a:pPr>
            <a:r>
              <a:rPr lang="ru-RU" sz="2000" dirty="0" smtClean="0"/>
              <a:t>учредительные </a:t>
            </a:r>
            <a:r>
              <a:rPr lang="ru-RU" sz="2000" dirty="0"/>
              <a:t>документы, подтверждающие доли участия в коммерческих </a:t>
            </a:r>
            <a:r>
              <a:rPr lang="ru-RU" sz="2000" dirty="0" smtClean="0"/>
              <a:t>организациях</a:t>
            </a:r>
          </a:p>
          <a:p>
            <a:pPr marL="342900" indent="-342900" algn="just">
              <a:buAutoNum type="arabicPeriod"/>
            </a:pPr>
            <a:r>
              <a:rPr lang="ru-RU" sz="2000" dirty="0" smtClean="0"/>
              <a:t>договоры </a:t>
            </a:r>
            <a:r>
              <a:rPr lang="ru-RU" sz="2000" dirty="0"/>
              <a:t>займа, ипотечного кредитования и др</a:t>
            </a:r>
            <a:r>
              <a:rPr lang="ru-RU" sz="2000" dirty="0" smtClean="0"/>
              <a:t>.</a:t>
            </a:r>
          </a:p>
          <a:p>
            <a:pPr marL="342900" indent="-342900" algn="just">
              <a:buAutoNum type="arabicPeriod"/>
            </a:pPr>
            <a:r>
              <a:rPr lang="ru-RU" sz="2000" dirty="0"/>
              <a:t>договоры </a:t>
            </a:r>
            <a:r>
              <a:rPr lang="ru-RU" sz="2000" dirty="0" smtClean="0"/>
              <a:t>аренды (</a:t>
            </a:r>
            <a:r>
              <a:rPr lang="ru-RU" sz="2000" dirty="0"/>
              <a:t>найма, поднайма</a:t>
            </a:r>
            <a:r>
              <a:rPr lang="ru-RU" sz="2000" dirty="0" smtClean="0"/>
              <a:t>), в том числе договоры социального найма</a:t>
            </a:r>
            <a:endParaRPr lang="ru-RU" sz="2000" dirty="0"/>
          </a:p>
        </p:txBody>
      </p:sp>
    </p:spTree>
    <p:extLst>
      <p:ext uri="{BB962C8B-B14F-4D97-AF65-F5344CB8AC3E}">
        <p14:creationId xmlns:p14="http://schemas.microsoft.com/office/powerpoint/2010/main" val="27435381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923928" y="3645024"/>
            <a:ext cx="4824536" cy="2706321"/>
          </a:xfrm>
        </p:spPr>
        <p:txBody>
          <a:bodyPr/>
          <a:lstStyle/>
          <a:p>
            <a:pPr algn="l"/>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1800" b="1" dirty="0" err="1">
                <a:latin typeface="Times New Roman" pitchFamily="18" charset="0"/>
                <a:cs typeface="Times New Roman" pitchFamily="18" charset="0"/>
              </a:rPr>
              <a:t>Микотина</a:t>
            </a:r>
            <a:r>
              <a:rPr lang="ru-RU" sz="1800" b="1" dirty="0">
                <a:latin typeface="Times New Roman" pitchFamily="18" charset="0"/>
                <a:cs typeface="Times New Roman" pitchFamily="18" charset="0"/>
              </a:rPr>
              <a:t> Ирина Владимировна </a:t>
            </a:r>
            <a:br>
              <a:rPr lang="ru-RU" sz="1800" b="1" dirty="0">
                <a:latin typeface="Times New Roman" pitchFamily="18" charset="0"/>
                <a:cs typeface="Times New Roman" pitchFamily="18" charset="0"/>
              </a:rPr>
            </a:b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a:latin typeface="Times New Roman" pitchFamily="18" charset="0"/>
                <a:cs typeface="Times New Roman" pitchFamily="18" charset="0"/>
              </a:rPr>
              <a:t>консультант Управления по профилактике коррупционных и иных правонарушений Департамента кадровой политики Губернатора Свердловской области</a:t>
            </a:r>
            <a:br>
              <a:rPr lang="ru-RU" sz="1800" b="1" dirty="0">
                <a:latin typeface="Times New Roman" pitchFamily="18" charset="0"/>
                <a:cs typeface="Times New Roman" pitchFamily="18" charset="0"/>
              </a:rPr>
            </a:br>
            <a:r>
              <a:rPr lang="ru-RU" sz="1800" b="1" dirty="0">
                <a:latin typeface="Times New Roman" pitchFamily="18" charset="0"/>
                <a:cs typeface="Times New Roman" pitchFamily="18" charset="0"/>
              </a:rPr>
              <a:t/>
            </a:r>
            <a:br>
              <a:rPr lang="ru-RU" sz="1800" b="1" dirty="0">
                <a:latin typeface="Times New Roman" pitchFamily="18" charset="0"/>
                <a:cs typeface="Times New Roman" pitchFamily="18" charset="0"/>
              </a:rPr>
            </a:br>
            <a:r>
              <a:rPr lang="ru-RU" sz="1800" b="1" dirty="0">
                <a:latin typeface="Times New Roman" pitchFamily="18" charset="0"/>
                <a:cs typeface="Times New Roman" pitchFamily="18" charset="0"/>
              </a:rPr>
              <a:t>тел. (343) 354-02-34</a:t>
            </a:r>
            <a:br>
              <a:rPr lang="ru-RU" sz="1800" b="1" dirty="0">
                <a:latin typeface="Times New Roman" pitchFamily="18" charset="0"/>
                <a:cs typeface="Times New Roman" pitchFamily="18" charset="0"/>
              </a:rPr>
            </a:br>
            <a:r>
              <a:rPr lang="ru-RU" sz="1800" b="1" dirty="0">
                <a:latin typeface="Times New Roman" pitchFamily="18" charset="0"/>
                <a:cs typeface="Times New Roman" pitchFamily="18" charset="0"/>
              </a:rPr>
              <a:t>girdaladze@gov66.ru</a:t>
            </a:r>
            <a:br>
              <a:rPr lang="ru-RU" sz="1800" b="1" dirty="0">
                <a:latin typeface="Times New Roman" pitchFamily="18" charset="0"/>
                <a:cs typeface="Times New Roman" pitchFamily="18" charset="0"/>
              </a:rPr>
            </a:br>
            <a:endParaRPr lang="ru-RU" sz="3700" b="1" dirty="0">
              <a:latin typeface="Times New Roman" pitchFamily="18" charset="0"/>
              <a:cs typeface="Times New Roman" pitchFamily="18" charset="0"/>
            </a:endParaRPr>
          </a:p>
        </p:txBody>
      </p:sp>
      <p:sp>
        <p:nvSpPr>
          <p:cNvPr id="3076" name="Rectangle 4"/>
          <p:cNvSpPr>
            <a:spLocks noChangeArrowheads="1"/>
          </p:cNvSpPr>
          <p:nvPr/>
        </p:nvSpPr>
        <p:spPr bwMode="auto">
          <a:xfrm rot="16200000">
            <a:off x="-2852737" y="3321050"/>
            <a:ext cx="6858000" cy="215900"/>
          </a:xfrm>
          <a:prstGeom prst="rect">
            <a:avLst/>
          </a:prstGeom>
          <a:solidFill>
            <a:srgbClr val="00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ru-RU">
              <a:solidFill>
                <a:srgbClr val="000000"/>
              </a:solidFill>
            </a:endParaRPr>
          </a:p>
        </p:txBody>
      </p:sp>
      <p:sp>
        <p:nvSpPr>
          <p:cNvPr id="4" name="Прямоугольник 3"/>
          <p:cNvSpPr>
            <a:spLocks noChangeArrowheads="1"/>
          </p:cNvSpPr>
          <p:nvPr/>
        </p:nvSpPr>
        <p:spPr bwMode="auto">
          <a:xfrm>
            <a:off x="0" y="0"/>
            <a:ext cx="504825" cy="6858000"/>
          </a:xfrm>
          <a:prstGeom prst="rect">
            <a:avLst/>
          </a:prstGeom>
          <a:solidFill>
            <a:srgbClr val="D2AA4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61666" tIns="30832" rIns="61666" bIns="30832" anchor="ctr"/>
          <a:lstStyle/>
          <a:p>
            <a:pPr algn="ctr" defTabSz="617538" fontAlgn="base">
              <a:spcBef>
                <a:spcPct val="0"/>
              </a:spcBef>
              <a:spcAft>
                <a:spcPct val="0"/>
              </a:spcAft>
            </a:pPr>
            <a:endParaRPr lang="ru-RU" sz="1200">
              <a:solidFill>
                <a:srgbClr val="FFFFFF"/>
              </a:solidFill>
            </a:endParaRPr>
          </a:p>
        </p:txBody>
      </p:sp>
      <p:pic>
        <p:nvPicPr>
          <p:cNvPr id="11" name="Picture 37" descr="Coat_of_Arms_of_Sverdlovsk_oblast_(2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20091"/>
            <a:ext cx="2088232" cy="155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884734" y="2204862"/>
            <a:ext cx="5834739" cy="646331"/>
          </a:xfrm>
          <a:prstGeom prst="rect">
            <a:avLst/>
          </a:prstGeom>
          <a:noFill/>
        </p:spPr>
        <p:txBody>
          <a:bodyPr wrap="none" rtlCol="0">
            <a:spAutoFit/>
          </a:bodyPr>
          <a:lstStyle/>
          <a:p>
            <a:pPr algn="ctr"/>
            <a:r>
              <a:rPr lang="ru-RU" sz="3600" dirty="0" smtClean="0">
                <a:latin typeface="Times New Roman" pitchFamily="18" charset="0"/>
                <a:cs typeface="Times New Roman" pitchFamily="18" charset="0"/>
              </a:rPr>
              <a:t>СПАСИБО ЗА ВНИМАНИЕ</a:t>
            </a:r>
            <a:endParaRPr lang="ru-RU" sz="3600" dirty="0">
              <a:latin typeface="Times New Roman" pitchFamily="18" charset="0"/>
              <a:cs typeface="Times New Roman" pitchFamily="18" charset="0"/>
            </a:endParaRPr>
          </a:p>
        </p:txBody>
      </p:sp>
    </p:spTree>
    <p:extLst>
      <p:ext uri="{BB962C8B-B14F-4D97-AF65-F5344CB8AC3E}">
        <p14:creationId xmlns:p14="http://schemas.microsoft.com/office/powerpoint/2010/main" val="3010133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55576" y="4293096"/>
            <a:ext cx="7543800" cy="1512168"/>
          </a:xfrm>
        </p:spPr>
        <p:txBody>
          <a:bodyPr/>
          <a:lstStyle/>
          <a:p>
            <a:r>
              <a:rPr lang="ru-RU" sz="2400" dirty="0" smtClean="0"/>
              <a:t/>
            </a:r>
            <a:br>
              <a:rPr lang="ru-RU" sz="2400" dirty="0" smtClean="0"/>
            </a:br>
            <a:r>
              <a:rPr lang="ru-RU" sz="2400" dirty="0"/>
              <a:t/>
            </a:r>
            <a:br>
              <a:rPr lang="ru-RU" sz="2400" dirty="0"/>
            </a:br>
            <a:r>
              <a:rPr lang="ru-RU" sz="2400" dirty="0" smtClean="0"/>
              <a:t/>
            </a:r>
            <a:br>
              <a:rPr lang="ru-RU" sz="2400" dirty="0" smtClean="0"/>
            </a:br>
            <a:r>
              <a:rPr lang="ru-RU" sz="2400" dirty="0"/>
              <a:t/>
            </a:r>
            <a:br>
              <a:rPr lang="ru-RU" sz="2400" dirty="0"/>
            </a:br>
            <a:r>
              <a:rPr lang="ru-RU" sz="2400" dirty="0" smtClean="0"/>
              <a:t>Методические </a:t>
            </a:r>
            <a:r>
              <a:rPr lang="ru-RU" sz="2400" dirty="0"/>
              <a:t>рекомендации </a:t>
            </a:r>
            <a:r>
              <a:rPr lang="ru-RU" sz="2400" dirty="0" smtClean="0"/>
              <a:t/>
            </a:r>
            <a:br>
              <a:rPr lang="ru-RU" sz="2400" dirty="0" smtClean="0"/>
            </a:br>
            <a:r>
              <a:rPr lang="ru-RU" sz="2400" dirty="0" smtClean="0"/>
              <a:t>размещены на </a:t>
            </a:r>
            <a:r>
              <a:rPr lang="ru-RU" sz="2400" dirty="0"/>
              <a:t>официальном сайте </a:t>
            </a:r>
            <a:r>
              <a:rPr lang="ru-RU" sz="2400" dirty="0" smtClean="0"/>
              <a:t/>
            </a:r>
            <a:br>
              <a:rPr lang="ru-RU" sz="2400" dirty="0" smtClean="0"/>
            </a:br>
            <a:r>
              <a:rPr lang="ru-RU" sz="2400" dirty="0" smtClean="0"/>
              <a:t>Совета </a:t>
            </a:r>
            <a:r>
              <a:rPr lang="ru-RU" sz="2400" dirty="0"/>
              <a:t>при Губернаторе Свердловской области </a:t>
            </a:r>
            <a:r>
              <a:rPr lang="ru-RU" sz="2400" dirty="0" smtClean="0"/>
              <a:t/>
            </a:r>
            <a:br>
              <a:rPr lang="ru-RU" sz="2400" dirty="0" smtClean="0"/>
            </a:br>
            <a:r>
              <a:rPr lang="ru-RU" sz="2400" dirty="0" smtClean="0"/>
              <a:t>по </a:t>
            </a:r>
            <a:r>
              <a:rPr lang="ru-RU" sz="2400" dirty="0"/>
              <a:t>противодействию коррупции </a:t>
            </a:r>
            <a:r>
              <a:rPr lang="ru-RU" sz="2400" dirty="0" smtClean="0"/>
              <a:t/>
            </a:r>
            <a:br>
              <a:rPr lang="ru-RU" sz="2400" dirty="0" smtClean="0"/>
            </a:br>
            <a:r>
              <a:rPr lang="ru-RU" sz="2400" dirty="0" smtClean="0"/>
              <a:t>во </a:t>
            </a:r>
            <a:r>
              <a:rPr lang="ru-RU" sz="2400" dirty="0"/>
              <a:t>вкладке «Методические материалы</a:t>
            </a:r>
            <a:r>
              <a:rPr lang="ru-RU" sz="2400" dirty="0" smtClean="0"/>
              <a:t>»</a:t>
            </a:r>
            <a:br>
              <a:rPr lang="ru-RU" sz="2400" dirty="0" smtClean="0"/>
            </a:br>
            <a:r>
              <a:rPr lang="ru-RU" sz="2400" dirty="0"/>
              <a:t/>
            </a:r>
            <a:br>
              <a:rPr lang="ru-RU" sz="2400" dirty="0"/>
            </a:br>
            <a:r>
              <a:rPr lang="ru-RU" sz="2400" dirty="0"/>
              <a:t/>
            </a:r>
            <a:br>
              <a:rPr lang="ru-RU" sz="2400" dirty="0"/>
            </a:br>
            <a:r>
              <a:rPr lang="ru-RU" sz="2400" dirty="0" smtClean="0"/>
              <a:t>Специальное программное обеспечение </a:t>
            </a:r>
            <a:br>
              <a:rPr lang="ru-RU" sz="2400" dirty="0" smtClean="0"/>
            </a:br>
            <a:r>
              <a:rPr lang="ru-RU" sz="2400" dirty="0" smtClean="0"/>
              <a:t>«</a:t>
            </a:r>
            <a:r>
              <a:rPr lang="ru-RU" sz="2400" dirty="0"/>
              <a:t>Справки БК» размещено на официальном сайте Совета при Губернаторе Свердловской области </a:t>
            </a:r>
            <a:br>
              <a:rPr lang="ru-RU" sz="2400" dirty="0"/>
            </a:br>
            <a:r>
              <a:rPr lang="ru-RU" sz="2400" dirty="0"/>
              <a:t>по противодействию коррупции </a:t>
            </a:r>
            <a:br>
              <a:rPr lang="ru-RU" sz="2400" dirty="0"/>
            </a:br>
            <a:r>
              <a:rPr lang="ru-RU" sz="2400" dirty="0"/>
              <a:t>во </a:t>
            </a:r>
            <a:r>
              <a:rPr lang="ru-RU" sz="2400" dirty="0" smtClean="0"/>
              <a:t>вкладке «Формы </a:t>
            </a:r>
            <a:r>
              <a:rPr lang="ru-RU" sz="2400" dirty="0"/>
              <a:t>документов, связанных с противодействием коррупции, для </a:t>
            </a:r>
            <a:r>
              <a:rPr lang="ru-RU" sz="2400" dirty="0" smtClean="0"/>
              <a:t>заполнения».</a:t>
            </a:r>
            <a:endParaRPr lang="ru-RU" sz="2400" dirty="0"/>
          </a:p>
        </p:txBody>
      </p:sp>
    </p:spTree>
    <p:extLst>
      <p:ext uri="{BB962C8B-B14F-4D97-AF65-F5344CB8AC3E}">
        <p14:creationId xmlns:p14="http://schemas.microsoft.com/office/powerpoint/2010/main" val="34366739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16632"/>
            <a:ext cx="7776864" cy="6624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6632"/>
            <a:ext cx="8208912" cy="6624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66899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15616" y="897145"/>
            <a:ext cx="7592268" cy="3798016"/>
          </a:xfrm>
        </p:spPr>
        <p:txBody>
          <a:bodyPr/>
          <a:lstStyle/>
          <a:p>
            <a:pPr algn="l"/>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700" b="1" dirty="0" smtClean="0">
                <a:latin typeface="Times New Roman" pitchFamily="18" charset="0"/>
                <a:cs typeface="Times New Roman" pitchFamily="18" charset="0"/>
              </a:rPr>
              <a:t>Порядок </a:t>
            </a:r>
            <a:r>
              <a:rPr lang="ru-RU" sz="3700" b="1" dirty="0">
                <a:latin typeface="Times New Roman" pitchFamily="18" charset="0"/>
                <a:cs typeface="Times New Roman" pitchFamily="18" charset="0"/>
              </a:rPr>
              <a:t>предоставления</a:t>
            </a:r>
            <a:br>
              <a:rPr lang="ru-RU" sz="3700" b="1" dirty="0">
                <a:latin typeface="Times New Roman" pitchFamily="18" charset="0"/>
                <a:cs typeface="Times New Roman" pitchFamily="18" charset="0"/>
              </a:rPr>
            </a:br>
            <a:r>
              <a:rPr lang="ru-RU" sz="3700" b="1" dirty="0">
                <a:latin typeface="Times New Roman" pitchFamily="18" charset="0"/>
                <a:cs typeface="Times New Roman" pitchFamily="18" charset="0"/>
              </a:rPr>
              <a:t>и </a:t>
            </a:r>
            <a:r>
              <a:rPr lang="ru-RU" sz="3700" b="1" dirty="0" smtClean="0">
                <a:latin typeface="Times New Roman" pitchFamily="18" charset="0"/>
                <a:cs typeface="Times New Roman" pitchFamily="18" charset="0"/>
              </a:rPr>
              <a:t>заполнения справок </a:t>
            </a:r>
            <a:r>
              <a:rPr lang="ru-RU" sz="3700" b="1" dirty="0">
                <a:latin typeface="Times New Roman" pitchFamily="18" charset="0"/>
                <a:cs typeface="Times New Roman" pitchFamily="18" charset="0"/>
              </a:rPr>
              <a:t>о доходах, расходах, об </a:t>
            </a:r>
            <a:r>
              <a:rPr lang="ru-RU" sz="3700" b="1" dirty="0" smtClean="0">
                <a:latin typeface="Times New Roman" pitchFamily="18" charset="0"/>
                <a:cs typeface="Times New Roman" pitchFamily="18" charset="0"/>
              </a:rPr>
              <a:t>имуществе</a:t>
            </a:r>
            <a:br>
              <a:rPr lang="ru-RU" sz="3700" b="1" dirty="0" smtClean="0">
                <a:latin typeface="Times New Roman" pitchFamily="18" charset="0"/>
                <a:cs typeface="Times New Roman" pitchFamily="18" charset="0"/>
              </a:rPr>
            </a:br>
            <a:r>
              <a:rPr lang="ru-RU" sz="3700" b="1" dirty="0" smtClean="0">
                <a:latin typeface="Times New Roman" pitchFamily="18" charset="0"/>
                <a:cs typeface="Times New Roman" pitchFamily="18" charset="0"/>
              </a:rPr>
              <a:t>и </a:t>
            </a:r>
            <a:r>
              <a:rPr lang="ru-RU" sz="3700" b="1" dirty="0">
                <a:latin typeface="Times New Roman" pitchFamily="18" charset="0"/>
                <a:cs typeface="Times New Roman" pitchFamily="18" charset="0"/>
              </a:rPr>
              <a:t>обязательствах имущественного характера</a:t>
            </a:r>
          </a:p>
        </p:txBody>
      </p:sp>
      <p:sp>
        <p:nvSpPr>
          <p:cNvPr id="3076" name="Rectangle 4"/>
          <p:cNvSpPr>
            <a:spLocks noChangeArrowheads="1"/>
          </p:cNvSpPr>
          <p:nvPr/>
        </p:nvSpPr>
        <p:spPr bwMode="auto">
          <a:xfrm rot="16200000">
            <a:off x="-2852737" y="3321050"/>
            <a:ext cx="6858000" cy="215900"/>
          </a:xfrm>
          <a:prstGeom prst="rect">
            <a:avLst/>
          </a:prstGeom>
          <a:solidFill>
            <a:srgbClr val="00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ru-RU">
              <a:solidFill>
                <a:srgbClr val="000000"/>
              </a:solidFill>
            </a:endParaRPr>
          </a:p>
        </p:txBody>
      </p:sp>
      <p:sp>
        <p:nvSpPr>
          <p:cNvPr id="4" name="Прямоугольник 3"/>
          <p:cNvSpPr>
            <a:spLocks noChangeArrowheads="1"/>
          </p:cNvSpPr>
          <p:nvPr/>
        </p:nvSpPr>
        <p:spPr bwMode="auto">
          <a:xfrm>
            <a:off x="0" y="0"/>
            <a:ext cx="504825" cy="6858000"/>
          </a:xfrm>
          <a:prstGeom prst="rect">
            <a:avLst/>
          </a:prstGeom>
          <a:solidFill>
            <a:srgbClr val="D2AA4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61666" tIns="30832" rIns="61666" bIns="30832" anchor="ctr"/>
          <a:lstStyle/>
          <a:p>
            <a:pPr algn="ctr" defTabSz="617538" fontAlgn="base">
              <a:spcBef>
                <a:spcPct val="0"/>
              </a:spcBef>
              <a:spcAft>
                <a:spcPct val="0"/>
              </a:spcAft>
            </a:pPr>
            <a:endParaRPr lang="ru-RU" sz="1200">
              <a:solidFill>
                <a:srgbClr val="FFFFFF"/>
              </a:solidFill>
            </a:endParaRPr>
          </a:p>
        </p:txBody>
      </p:sp>
      <p:pic>
        <p:nvPicPr>
          <p:cNvPr id="11" name="Picture 37" descr="Coat_of_Arms_of_Sverdlovsk_oblast_(2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20091"/>
            <a:ext cx="2088232" cy="1554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8067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8928992"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26390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8928992" cy="6336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7163"/>
            <a:ext cx="9144000" cy="654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68161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115616" y="897145"/>
            <a:ext cx="7592268" cy="3798016"/>
          </a:xfrm>
        </p:spPr>
        <p:txBody>
          <a:bodyPr/>
          <a:lstStyle/>
          <a:p>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3200" b="1" dirty="0" smtClean="0">
                <a:latin typeface="Times New Roman" pitchFamily="18" charset="0"/>
                <a:cs typeface="Times New Roman" pitchFamily="18" charset="0"/>
              </a:rPr>
              <a:t/>
            </a:r>
            <a:br>
              <a:rPr lang="ru-RU" sz="32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Условия, необходимые для представления сведений о расходах в 2016 году:</a:t>
            </a:r>
            <a:br>
              <a:rPr lang="ru-RU" sz="2000" b="1" dirty="0" smtClean="0">
                <a:latin typeface="Times New Roman" pitchFamily="18" charset="0"/>
                <a:cs typeface="Times New Roman" pitchFamily="18" charset="0"/>
              </a:rPr>
            </a:br>
            <a:r>
              <a:rPr lang="ru-RU" sz="2000" b="1" dirty="0" smtClean="0">
                <a:latin typeface="Times New Roman" pitchFamily="18" charset="0"/>
                <a:cs typeface="Times New Roman" pitchFamily="18" charset="0"/>
              </a:rPr>
              <a:t/>
            </a:r>
            <a:br>
              <a:rPr lang="ru-RU" sz="2000" b="1" dirty="0" smtClean="0">
                <a:latin typeface="Times New Roman" pitchFamily="18" charset="0"/>
                <a:cs typeface="Times New Roman" pitchFamily="18" charset="0"/>
              </a:rPr>
            </a:br>
            <a:r>
              <a:rPr lang="ru-RU" sz="2000" b="1" dirty="0">
                <a:latin typeface="Times New Roman" pitchFamily="18" charset="0"/>
                <a:cs typeface="Times New Roman" pitchFamily="18" charset="0"/>
              </a:rPr>
              <a:t>1. сделки по приобретению земельного участка, другого объекта недвижимости, транспортного средства, ценных бумаг, акций (долей участия, паев в уставных (складочных) капиталах организаций</a:t>
            </a:r>
            <a:r>
              <a:rPr lang="ru-RU" sz="2000" b="1" dirty="0" smtClean="0">
                <a:latin typeface="Times New Roman" pitchFamily="18" charset="0"/>
                <a:cs typeface="Times New Roman" pitchFamily="18" charset="0"/>
              </a:rPr>
              <a:t>) совершены в </a:t>
            </a:r>
            <a:r>
              <a:rPr lang="ru-RU" sz="2000" b="1" dirty="0">
                <a:latin typeface="Times New Roman" pitchFamily="18" charset="0"/>
                <a:cs typeface="Times New Roman" pitchFamily="18" charset="0"/>
              </a:rPr>
              <a:t>2015 году</a:t>
            </a:r>
            <a:r>
              <a:rPr lang="ru-RU" sz="2000" b="1" dirty="0" smtClean="0">
                <a:latin typeface="Times New Roman" pitchFamily="18" charset="0"/>
                <a:cs typeface="Times New Roman" pitchFamily="18" charset="0"/>
              </a:rPr>
              <a:t>;</a:t>
            </a:r>
            <a:br>
              <a:rPr lang="ru-RU" sz="2000" b="1" dirty="0" smtClean="0">
                <a:latin typeface="Times New Roman" pitchFamily="18" charset="0"/>
                <a:cs typeface="Times New Roman" pitchFamily="18" charset="0"/>
              </a:rPr>
            </a:br>
            <a:r>
              <a:rPr lang="ru-RU" sz="2000" b="1" dirty="0">
                <a:latin typeface="Times New Roman" pitchFamily="18" charset="0"/>
                <a:cs typeface="Times New Roman" pitchFamily="18" charset="0"/>
              </a:rPr>
              <a:t/>
            </a:r>
            <a:br>
              <a:rPr lang="ru-RU" sz="2000" b="1" dirty="0">
                <a:latin typeface="Times New Roman" pitchFamily="18" charset="0"/>
                <a:cs typeface="Times New Roman" pitchFamily="18" charset="0"/>
              </a:rPr>
            </a:br>
            <a:r>
              <a:rPr lang="ru-RU" sz="2000" b="1" dirty="0">
                <a:latin typeface="Times New Roman" pitchFamily="18" charset="0"/>
                <a:cs typeface="Times New Roman" pitchFamily="18" charset="0"/>
              </a:rPr>
              <a:t>2. общая сумма совершенных сделок превышает общий доход </a:t>
            </a:r>
            <a:r>
              <a:rPr lang="ru-RU" sz="2000" b="1" dirty="0" smtClean="0">
                <a:latin typeface="Times New Roman" pitchFamily="18" charset="0"/>
                <a:cs typeface="Times New Roman" pitchFamily="18" charset="0"/>
              </a:rPr>
              <a:t>служащего и </a:t>
            </a:r>
            <a:r>
              <a:rPr lang="ru-RU" sz="2000" b="1" dirty="0">
                <a:latin typeface="Times New Roman" pitchFamily="18" charset="0"/>
                <a:cs typeface="Times New Roman" pitchFamily="18" charset="0"/>
              </a:rPr>
              <a:t>его супруги (супруга) за три последних года, предшествующих отчетному </a:t>
            </a:r>
            <a:r>
              <a:rPr lang="ru-RU" sz="2000" b="1" dirty="0" smtClean="0">
                <a:latin typeface="Times New Roman" pitchFamily="18" charset="0"/>
                <a:cs typeface="Times New Roman" pitchFamily="18" charset="0"/>
              </a:rPr>
              <a:t>периоду</a:t>
            </a:r>
            <a:r>
              <a:rPr lang="ru-RU" sz="2000" b="1" dirty="0">
                <a:latin typeface="Times New Roman" pitchFamily="18" charset="0"/>
                <a:cs typeface="Times New Roman" pitchFamily="18" charset="0"/>
              </a:rPr>
              <a:t>. </a:t>
            </a:r>
            <a:r>
              <a:rPr lang="ru-RU" sz="2000" b="1" dirty="0" smtClean="0">
                <a:latin typeface="Times New Roman" pitchFamily="18" charset="0"/>
                <a:cs typeface="Times New Roman" pitchFamily="18" charset="0"/>
              </a:rPr>
              <a:t>При </a:t>
            </a:r>
            <a:r>
              <a:rPr lang="ru-RU" sz="2000" b="1" dirty="0">
                <a:latin typeface="Times New Roman" pitchFamily="18" charset="0"/>
                <a:cs typeface="Times New Roman" pitchFamily="18" charset="0"/>
              </a:rPr>
              <a:t>представлении сведений о сделках, совершенных в 2015 году, суммируются доходы служащего и его супруги (супруга), полученные в 2012, 2013 и 2014 годах. </a:t>
            </a:r>
            <a:r>
              <a:rPr lang="ru-RU" sz="2000" b="1" dirty="0" smtClean="0">
                <a:latin typeface="Times New Roman" pitchFamily="18" charset="0"/>
                <a:cs typeface="Times New Roman" pitchFamily="18" charset="0"/>
              </a:rPr>
              <a:t> </a:t>
            </a:r>
            <a:endParaRPr lang="ru-RU" sz="2000" b="1" dirty="0">
              <a:latin typeface="Times New Roman" pitchFamily="18" charset="0"/>
              <a:cs typeface="Times New Roman" pitchFamily="18" charset="0"/>
            </a:endParaRPr>
          </a:p>
        </p:txBody>
      </p:sp>
      <p:sp>
        <p:nvSpPr>
          <p:cNvPr id="3076" name="Rectangle 4"/>
          <p:cNvSpPr>
            <a:spLocks noChangeArrowheads="1"/>
          </p:cNvSpPr>
          <p:nvPr/>
        </p:nvSpPr>
        <p:spPr bwMode="auto">
          <a:xfrm rot="16200000">
            <a:off x="-2852737" y="3321050"/>
            <a:ext cx="6858000" cy="215900"/>
          </a:xfrm>
          <a:prstGeom prst="rect">
            <a:avLst/>
          </a:prstGeom>
          <a:solidFill>
            <a:srgbClr val="000066"/>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ru-RU">
              <a:solidFill>
                <a:srgbClr val="000000"/>
              </a:solidFill>
            </a:endParaRPr>
          </a:p>
        </p:txBody>
      </p:sp>
      <p:sp>
        <p:nvSpPr>
          <p:cNvPr id="4" name="Прямоугольник 3"/>
          <p:cNvSpPr>
            <a:spLocks noChangeArrowheads="1"/>
          </p:cNvSpPr>
          <p:nvPr/>
        </p:nvSpPr>
        <p:spPr bwMode="auto">
          <a:xfrm>
            <a:off x="0" y="0"/>
            <a:ext cx="504825" cy="6858000"/>
          </a:xfrm>
          <a:prstGeom prst="rect">
            <a:avLst/>
          </a:prstGeom>
          <a:solidFill>
            <a:srgbClr val="D2AA41"/>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lIns="61666" tIns="30832" rIns="61666" bIns="30832" anchor="ctr"/>
          <a:lstStyle/>
          <a:p>
            <a:pPr algn="ctr" defTabSz="617538" fontAlgn="base">
              <a:spcBef>
                <a:spcPct val="0"/>
              </a:spcBef>
              <a:spcAft>
                <a:spcPct val="0"/>
              </a:spcAft>
            </a:pPr>
            <a:endParaRPr lang="ru-RU" sz="1200">
              <a:solidFill>
                <a:srgbClr val="FFFFFF"/>
              </a:solidFill>
            </a:endParaRPr>
          </a:p>
        </p:txBody>
      </p:sp>
      <p:pic>
        <p:nvPicPr>
          <p:cNvPr id="11" name="Picture 37" descr="Coat_of_Arms_of_Sverdlovsk_oblast_(200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71600" y="120091"/>
            <a:ext cx="1349937" cy="1004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3936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39"/>
            <a:ext cx="8856984" cy="662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38"/>
            <a:ext cx="8856984" cy="662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88640"/>
            <a:ext cx="8856983"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387089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8639"/>
            <a:ext cx="8856984" cy="662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8639"/>
            <a:ext cx="8856984" cy="6552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72959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1_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3.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980</TotalTime>
  <Words>150</Words>
  <Application>Microsoft Office PowerPoint</Application>
  <PresentationFormat>Экран (4:3)</PresentationFormat>
  <Paragraphs>17</Paragraphs>
  <Slides>19</Slides>
  <Notes>0</Notes>
  <HiddenSlides>0</HiddenSlides>
  <MMClips>0</MMClips>
  <ScaleCrop>false</ScaleCrop>
  <HeadingPairs>
    <vt:vector size="4" baseType="variant">
      <vt:variant>
        <vt:lpstr>Тема</vt:lpstr>
      </vt:variant>
      <vt:variant>
        <vt:i4>3</vt:i4>
      </vt:variant>
      <vt:variant>
        <vt:lpstr>Заголовки слайдов</vt:lpstr>
      </vt:variant>
      <vt:variant>
        <vt:i4>19</vt:i4>
      </vt:variant>
    </vt:vector>
  </HeadingPairs>
  <TitlesOfParts>
    <vt:vector size="22" baseType="lpstr">
      <vt:lpstr>Базовая</vt:lpstr>
      <vt:lpstr>1_Базовая</vt:lpstr>
      <vt:lpstr>Оформление по умолчанию</vt:lpstr>
      <vt:lpstr>  Порядок предоставления и заполнения справок о доходах, расходах, об имуществе и обязательствах имущественного характера</vt:lpstr>
      <vt:lpstr>    Методические рекомендации  размещены на официальном сайте  Совета при Губернаторе Свердловской области  по противодействию коррупции  во вкладке «Методические материалы»   Специальное программное обеспечение  «Справки БК» размещено на официальном сайте Совета при Губернаторе Свердловской области  по противодействию коррупции  во вкладке «Формы документов, связанных с противодействием коррупции, для заполнения».</vt:lpstr>
      <vt:lpstr>Презентация PowerPoint</vt:lpstr>
      <vt:lpstr>  Порядок предоставления и заполнения справок о доходах, расходах, об имуществе и обязательствах имущественного характера</vt:lpstr>
      <vt:lpstr>Презентация PowerPoint</vt:lpstr>
      <vt:lpstr>Презентация PowerPoint</vt:lpstr>
      <vt:lpstr>  Условия, необходимые для представления сведений о расходах в 2016 году:  1. сделки по приобретению земельного участка, другого объекта недвижимости, транспортного средства, ценных бумаг, акций (долей участия, паев в уставных (складочных) капиталах организаций) совершены в 2015 году;  2. общая сумма совершенных сделок превышает общий доход служащего и его супруги (супруга) за три последних года, предшествующих отчетному периоду. При представлении сведений о сделках, совершенных в 2015 году, суммируются доходы служащего и его супруги (супруга), полученные в 2012, 2013 и 2014 годах.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Уточненные сведения о доходах, расходах, об имуществе и обязательствах имущественного характера  могут быть представлены:  государственными гражданскими служащими Свердловской области   в течение одного месяца после окончания срока, для подачи этих сведений (не позднее 30 мая года,  следующего за отчетным)  </vt:lpstr>
      <vt:lpstr>Презентация PowerPoint</vt:lpstr>
      <vt:lpstr>  Микотина Ирина Владимировна   консультант Управления по профилактике коррупционных и иных правонарушений Департамента кадровой политики Губернатора Свердловской области  тел. (343) 354-02-34 girdaladze@gov66.ru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Гирдаладзе И.В.</dc:creator>
  <cp:lastModifiedBy>2323</cp:lastModifiedBy>
  <cp:revision>28</cp:revision>
  <dcterms:created xsi:type="dcterms:W3CDTF">2015-02-26T16:27:01Z</dcterms:created>
  <dcterms:modified xsi:type="dcterms:W3CDTF">2016-08-11T05:29:31Z</dcterms:modified>
</cp:coreProperties>
</file>